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64" r:id="rId2"/>
  </p:sldMasterIdLst>
  <p:notesMasterIdLst>
    <p:notesMasterId r:id="rId57"/>
  </p:notesMasterIdLst>
  <p:handoutMasterIdLst>
    <p:handoutMasterId r:id="rId58"/>
  </p:handoutMasterIdLst>
  <p:sldIdLst>
    <p:sldId id="256" r:id="rId3"/>
    <p:sldId id="274" r:id="rId4"/>
    <p:sldId id="275" r:id="rId5"/>
    <p:sldId id="276" r:id="rId6"/>
    <p:sldId id="277"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Lst>
  <p:sldSz cx="12192000" cy="6858000"/>
  <p:notesSz cx="6858000" cy="9144000"/>
  <p:defaultTex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7" autoAdjust="0"/>
    <p:restoredTop sz="94660"/>
  </p:normalViewPr>
  <p:slideViewPr>
    <p:cSldViewPr>
      <p:cViewPr varScale="1">
        <p:scale>
          <a:sx n="116" d="100"/>
          <a:sy n="116" d="100"/>
        </p:scale>
        <p:origin x="216" y="108"/>
      </p:cViewPr>
      <p:guideLst>
        <p:guide orient="horz" pos="2160"/>
        <p:guide pos="3840"/>
      </p:guideLst>
    </p:cSldViewPr>
  </p:slideViewPr>
  <p:outlineViewPr>
    <p:cViewPr>
      <p:scale>
        <a:sx n="1" d="1"/>
        <a:sy n="1" d="1"/>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a:lstStyle/>
          <a:p>
            <a:fld id="{A7959C71-B73A-49FF-9308-B24F710812B5}" type="datetimeFigureOut">
              <a:rPr lang="en-US" smtClean="0"/>
              <a:pPr/>
              <a:t>5/26/2015</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p>
            <a:fld id="{D6790D8E-0C56-4F61-9B17-7A387442778A}" type="slidenum">
              <a:rPr lang="en-US" smtClean="0"/>
              <a:pPr/>
              <a:t>‹#›</a:t>
            </a:fld>
            <a:endParaRPr lang="en-US" dirty="0"/>
          </a:p>
        </p:txBody>
      </p:sp>
    </p:spTree>
    <p:extLst>
      <p:ext uri="{BB962C8B-B14F-4D97-AF65-F5344CB8AC3E}">
        <p14:creationId xmlns:p14="http://schemas.microsoft.com/office/powerpoint/2010/main" val="33902900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a:lstStyle/>
          <a:p>
            <a:fld id="{5468FC2B-D455-4AC4-9C5E-9317124768F4}" type="datetimeFigureOut">
              <a:rPr lang="en-US" smtClean="0"/>
              <a:pPr/>
              <a:t>5/26/2015</a:t>
            </a:fld>
            <a:endParaRPr lang="en-US" dirty="0"/>
          </a:p>
        </p:txBody>
      </p:sp>
      <p:sp>
        <p:nvSpPr>
          <p:cNvPr id="4" name="Rectangle 4"/>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1" smtClean="0"/>
              <a:t>Click to edit Master text styles</a:t>
            </a:r>
            <a:endParaRPr lang="en-US"/>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6" name="Rectangle 6"/>
          <p:cNvSpPr>
            <a:spLocks noGrp="1"/>
          </p:cNvSpPr>
          <p:nvPr>
            <p:ph type="ftr" sz="quarter" idx="4"/>
          </p:nvPr>
        </p:nvSpPr>
        <p:spPr>
          <a:xfrm>
            <a:off x="0" y="8685213"/>
            <a:ext cx="2971800" cy="457200"/>
          </a:xfrm>
          <a:prstGeom prst="rect">
            <a:avLst/>
          </a:prstGeom>
        </p:spPr>
        <p:txBody>
          <a:bodyPr vert="horz"/>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p>
            <a:fld id="{1399807D-D128-4837-BF84-5EA633F317AE}" type="slidenum">
              <a:rPr lang="en-US" smtClean="0"/>
              <a:pPr/>
              <a:t>‹#›</a:t>
            </a:fld>
            <a:endParaRPr lang="en-US" dirty="0"/>
          </a:p>
        </p:txBody>
      </p:sp>
    </p:spTree>
    <p:extLst>
      <p:ext uri="{BB962C8B-B14F-4D97-AF65-F5344CB8AC3E}">
        <p14:creationId xmlns:p14="http://schemas.microsoft.com/office/powerpoint/2010/main" val="3912155225"/>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a:xfrm>
            <a:off x="381000" y="685800"/>
            <a:ext cx="6096000" cy="3429000"/>
          </a:xfrm>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5/26/2015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1</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2427125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bwMode="auto">
          <a:xfrm>
            <a:off x="458788" y="719138"/>
            <a:ext cx="6399212" cy="3600450"/>
          </a:xfrm>
          <a:noFill/>
          <a:ln>
            <a:solidFill>
              <a:srgbClr val="000000"/>
            </a:solidFill>
            <a:miter lim="800000"/>
            <a:headEnd/>
            <a:tailEnd/>
          </a:ln>
        </p:spPr>
      </p:sp>
      <p:sp>
        <p:nvSpPr>
          <p:cNvPr id="125955" name="Rectangle 3"/>
          <p:cNvSpPr>
            <a:spLocks noGrp="1" noChangeArrowheads="1"/>
          </p:cNvSpPr>
          <p:nvPr>
            <p:ph type="body" idx="1"/>
          </p:nvPr>
        </p:nvSpPr>
        <p:spPr bwMode="auto">
          <a:xfrm>
            <a:off x="732020" y="4560570"/>
            <a:ext cx="5851161" cy="4320540"/>
          </a:xfrm>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546500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bwMode="auto">
          <a:xfrm>
            <a:off x="458788" y="719138"/>
            <a:ext cx="6399212" cy="3600450"/>
          </a:xfrm>
          <a:noFill/>
          <a:ln>
            <a:solidFill>
              <a:srgbClr val="000000"/>
            </a:solidFill>
            <a:miter lim="800000"/>
            <a:headEnd/>
            <a:tailEnd/>
          </a:ln>
        </p:spPr>
      </p:sp>
      <p:sp>
        <p:nvSpPr>
          <p:cNvPr id="126979" name="Rectangle 3"/>
          <p:cNvSpPr>
            <a:spLocks noGrp="1" noChangeArrowheads="1"/>
          </p:cNvSpPr>
          <p:nvPr>
            <p:ph type="body" idx="1"/>
          </p:nvPr>
        </p:nvSpPr>
        <p:spPr bwMode="auto">
          <a:xfrm>
            <a:off x="732020" y="4560570"/>
            <a:ext cx="5851161" cy="4320540"/>
          </a:xfrm>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198596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bwMode="auto">
          <a:xfrm>
            <a:off x="458788" y="719138"/>
            <a:ext cx="6399212" cy="3600450"/>
          </a:xfrm>
          <a:noFill/>
          <a:ln>
            <a:solidFill>
              <a:srgbClr val="000000"/>
            </a:solidFill>
            <a:miter lim="800000"/>
            <a:headEnd/>
            <a:tailEnd/>
          </a:ln>
        </p:spPr>
      </p:sp>
      <p:sp>
        <p:nvSpPr>
          <p:cNvPr id="128003" name="Rectangle 3"/>
          <p:cNvSpPr>
            <a:spLocks noGrp="1" noChangeArrowheads="1"/>
          </p:cNvSpPr>
          <p:nvPr>
            <p:ph type="body" idx="1"/>
          </p:nvPr>
        </p:nvSpPr>
        <p:spPr bwMode="auto">
          <a:xfrm>
            <a:off x="732020" y="4560570"/>
            <a:ext cx="5851161" cy="4320540"/>
          </a:xfrm>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499781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bwMode="auto">
          <a:xfrm>
            <a:off x="458788" y="719138"/>
            <a:ext cx="6399212" cy="3600450"/>
          </a:xfrm>
          <a:noFill/>
          <a:ln>
            <a:solidFill>
              <a:srgbClr val="000000"/>
            </a:solidFill>
            <a:miter lim="800000"/>
            <a:headEnd/>
            <a:tailEnd/>
          </a:ln>
        </p:spPr>
      </p:sp>
      <p:sp>
        <p:nvSpPr>
          <p:cNvPr id="129027" name="Rectangle 3"/>
          <p:cNvSpPr>
            <a:spLocks noGrp="1" noChangeArrowheads="1"/>
          </p:cNvSpPr>
          <p:nvPr>
            <p:ph type="body" idx="1"/>
          </p:nvPr>
        </p:nvSpPr>
        <p:spPr bwMode="auto">
          <a:xfrm>
            <a:off x="732020" y="4560570"/>
            <a:ext cx="5851161" cy="4320540"/>
          </a:xfrm>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2801876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bwMode="auto">
          <a:xfrm>
            <a:off x="458788" y="719138"/>
            <a:ext cx="6399212" cy="3600450"/>
          </a:xfrm>
          <a:noFill/>
          <a:ln>
            <a:solidFill>
              <a:srgbClr val="000000"/>
            </a:solidFill>
            <a:miter lim="800000"/>
            <a:headEnd/>
            <a:tailEnd/>
          </a:ln>
        </p:spPr>
      </p:sp>
      <p:sp>
        <p:nvSpPr>
          <p:cNvPr id="130051" name="Rectangle 3"/>
          <p:cNvSpPr>
            <a:spLocks noGrp="1" noChangeArrowheads="1"/>
          </p:cNvSpPr>
          <p:nvPr>
            <p:ph type="body" idx="1"/>
          </p:nvPr>
        </p:nvSpPr>
        <p:spPr bwMode="auto">
          <a:xfrm>
            <a:off x="732020" y="4560570"/>
            <a:ext cx="5851161" cy="4320540"/>
          </a:xfrm>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2271382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bwMode="auto">
          <a:xfrm>
            <a:off x="458788" y="719138"/>
            <a:ext cx="6399212" cy="3600450"/>
          </a:xfrm>
          <a:noFill/>
          <a:ln>
            <a:solidFill>
              <a:srgbClr val="000000"/>
            </a:solidFill>
            <a:miter lim="800000"/>
            <a:headEnd/>
            <a:tailEnd/>
          </a:ln>
        </p:spPr>
      </p:sp>
      <p:sp>
        <p:nvSpPr>
          <p:cNvPr id="131075" name="Rectangle 3"/>
          <p:cNvSpPr>
            <a:spLocks noGrp="1" noChangeArrowheads="1"/>
          </p:cNvSpPr>
          <p:nvPr>
            <p:ph type="body" idx="1"/>
          </p:nvPr>
        </p:nvSpPr>
        <p:spPr bwMode="auto">
          <a:xfrm>
            <a:off x="732020" y="4560570"/>
            <a:ext cx="5851161" cy="4320540"/>
          </a:xfrm>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2700717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A06C8267-80C6-42EB-B7E0-694D78C66123}" type="slidenum">
              <a:rPr lang="en-US"/>
              <a:pPr fontAlgn="base">
                <a:spcBef>
                  <a:spcPct val="0"/>
                </a:spcBef>
                <a:spcAft>
                  <a:spcPct val="0"/>
                </a:spcAft>
              </a:pPr>
              <a:t>38</a:t>
            </a:fld>
            <a:endParaRPr lang="en-US"/>
          </a:p>
        </p:txBody>
      </p:sp>
      <p:sp>
        <p:nvSpPr>
          <p:cNvPr id="31749"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0687FD8B-CBB7-4E69-B03C-A7279F00DB0E}" type="datetime1">
              <a:rPr lang="en-US"/>
              <a:pPr fontAlgn="base">
                <a:spcBef>
                  <a:spcPct val="0"/>
                </a:spcBef>
                <a:spcAft>
                  <a:spcPct val="0"/>
                </a:spcAft>
              </a:pPr>
              <a:t>5/26/2015</a:t>
            </a:fld>
            <a:endParaRPr lang="en-US"/>
          </a:p>
        </p:txBody>
      </p:sp>
    </p:spTree>
    <p:extLst>
      <p:ext uri="{BB962C8B-B14F-4D97-AF65-F5344CB8AC3E}">
        <p14:creationId xmlns:p14="http://schemas.microsoft.com/office/powerpoint/2010/main" val="1336759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a:xfrm>
            <a:off x="381000" y="685800"/>
            <a:ext cx="6096000" cy="3429000"/>
          </a:xfrm>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5/26/2015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39</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2473499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a:xfrm>
            <a:off x="381000" y="685800"/>
            <a:ext cx="6096000" cy="3429000"/>
          </a:xfrm>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5/26/2015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40</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1135023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a:xfrm>
            <a:off x="381000" y="685800"/>
            <a:ext cx="6096000" cy="3429000"/>
          </a:xfrm>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5/26/2015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41</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42781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438A72F-CA3F-4B0C-8156-01A94D40DC18}" type="slidenum">
              <a:rPr lang="en-US" smtClean="0"/>
              <a:pPr>
                <a:defRPr/>
              </a:pPr>
              <a:t>3</a:t>
            </a:fld>
            <a:endParaRPr lang="en-US" dirty="0"/>
          </a:p>
        </p:txBody>
      </p:sp>
    </p:spTree>
    <p:extLst>
      <p:ext uri="{BB962C8B-B14F-4D97-AF65-F5344CB8AC3E}">
        <p14:creationId xmlns:p14="http://schemas.microsoft.com/office/powerpoint/2010/main" val="85689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a:xfrm>
            <a:off x="381000" y="685800"/>
            <a:ext cx="6096000" cy="3429000"/>
          </a:xfrm>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5/26/2015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42</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3820394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a:xfrm>
            <a:off x="381000" y="685800"/>
            <a:ext cx="6096000" cy="3429000"/>
          </a:xfrm>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5/26/2015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43</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2846476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a:xfrm>
            <a:off x="381000" y="685800"/>
            <a:ext cx="6096000" cy="3429000"/>
          </a:xfrm>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5/26/2015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44</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3882023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a:xfrm>
            <a:off x="381000" y="685800"/>
            <a:ext cx="6096000" cy="3429000"/>
          </a:xfrm>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5/26/2015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45</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2073741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a:xfrm>
            <a:off x="381000" y="685800"/>
            <a:ext cx="6096000" cy="3429000"/>
          </a:xfrm>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5/26/2015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46</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3426353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a:xfrm>
            <a:off x="381000" y="685800"/>
            <a:ext cx="6096000" cy="3429000"/>
          </a:xfrm>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5/26/2015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47</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2813113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a:xfrm>
            <a:off x="381000" y="685800"/>
            <a:ext cx="6096000" cy="3429000"/>
          </a:xfrm>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5/26/2015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48</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428382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a:xfrm>
            <a:off x="381000" y="685800"/>
            <a:ext cx="6096000" cy="3429000"/>
          </a:xfrm>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5/26/2015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49</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2357491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a:xfrm>
            <a:off x="381000" y="685800"/>
            <a:ext cx="6096000" cy="3429000"/>
          </a:xfrm>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5/26/2015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50</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3893339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a:xfrm>
            <a:off x="381000" y="685800"/>
            <a:ext cx="6096000" cy="3429000"/>
          </a:xfrm>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5/26/2015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51</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104401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bwMode="auto">
          <a:xfrm>
            <a:off x="458788" y="719138"/>
            <a:ext cx="6399212" cy="3600450"/>
          </a:xfrm>
          <a:noFill/>
          <a:ln>
            <a:solidFill>
              <a:srgbClr val="000000"/>
            </a:solidFill>
            <a:miter lim="800000"/>
            <a:headEnd/>
            <a:tailEnd/>
          </a:ln>
        </p:spPr>
      </p:sp>
      <p:sp>
        <p:nvSpPr>
          <p:cNvPr id="119811" name="Rectangle 3"/>
          <p:cNvSpPr>
            <a:spLocks noGrp="1" noChangeArrowheads="1"/>
          </p:cNvSpPr>
          <p:nvPr>
            <p:ph type="body" idx="1"/>
          </p:nvPr>
        </p:nvSpPr>
        <p:spPr bwMode="auto">
          <a:xfrm>
            <a:off x="732020" y="4560570"/>
            <a:ext cx="5851161" cy="4320540"/>
          </a:xfrm>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3408255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a:xfrm>
            <a:off x="381000" y="685800"/>
            <a:ext cx="6096000" cy="3429000"/>
          </a:xfrm>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5/26/2015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52</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39038347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a:xfrm>
            <a:off x="381000" y="685800"/>
            <a:ext cx="6096000" cy="3429000"/>
          </a:xfrm>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5/26/2015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53</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3183339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a:xfrm>
            <a:off x="381000" y="685800"/>
            <a:ext cx="6096000" cy="3429000"/>
          </a:xfrm>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5/26/2015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54</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1784238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bwMode="auto">
          <a:xfrm>
            <a:off x="458788" y="719138"/>
            <a:ext cx="6399212" cy="3600450"/>
          </a:xfrm>
          <a:noFill/>
          <a:ln>
            <a:solidFill>
              <a:srgbClr val="000000"/>
            </a:solidFill>
            <a:miter lim="800000"/>
            <a:headEnd/>
            <a:tailEnd/>
          </a:ln>
        </p:spPr>
      </p:sp>
      <p:sp>
        <p:nvSpPr>
          <p:cNvPr id="119811" name="Rectangle 3"/>
          <p:cNvSpPr>
            <a:spLocks noGrp="1" noChangeArrowheads="1"/>
          </p:cNvSpPr>
          <p:nvPr>
            <p:ph type="body" idx="1"/>
          </p:nvPr>
        </p:nvSpPr>
        <p:spPr bwMode="auto">
          <a:xfrm>
            <a:off x="732020" y="4560570"/>
            <a:ext cx="5851161" cy="4320540"/>
          </a:xfrm>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99349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bwMode="auto">
          <a:xfrm>
            <a:off x="458788" y="719138"/>
            <a:ext cx="6399212" cy="3600450"/>
          </a:xfrm>
          <a:noFill/>
          <a:ln>
            <a:solidFill>
              <a:srgbClr val="000000"/>
            </a:solidFill>
            <a:miter lim="800000"/>
            <a:headEnd/>
            <a:tailEnd/>
          </a:ln>
        </p:spPr>
      </p:sp>
      <p:sp>
        <p:nvSpPr>
          <p:cNvPr id="121859" name="Rectangle 3"/>
          <p:cNvSpPr>
            <a:spLocks noGrp="1" noChangeArrowheads="1"/>
          </p:cNvSpPr>
          <p:nvPr>
            <p:ph type="body" idx="1"/>
          </p:nvPr>
        </p:nvSpPr>
        <p:spPr bwMode="auto">
          <a:xfrm>
            <a:off x="732020" y="4560570"/>
            <a:ext cx="5851161" cy="4320540"/>
          </a:xfrm>
          <a:noFill/>
        </p:spPr>
        <p:txBody>
          <a:bodyPr wrap="square" numCol="1" anchor="t" anchorCtr="0" compatLnSpc="1">
            <a:prstTxWarp prst="textNoShape">
              <a:avLst/>
            </a:prstTxWarp>
          </a:bodyPr>
          <a:lstStyle/>
          <a:p>
            <a:endParaRPr lang="en-US" dirty="0" smtClean="0"/>
          </a:p>
        </p:txBody>
      </p:sp>
    </p:spTree>
    <p:extLst>
      <p:ext uri="{BB962C8B-B14F-4D97-AF65-F5344CB8AC3E}">
        <p14:creationId xmlns:p14="http://schemas.microsoft.com/office/powerpoint/2010/main" val="3176697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bwMode="auto">
          <a:xfrm>
            <a:off x="458788" y="719138"/>
            <a:ext cx="6399212" cy="3600450"/>
          </a:xfrm>
          <a:noFill/>
          <a:ln>
            <a:solidFill>
              <a:srgbClr val="000000"/>
            </a:solidFill>
            <a:miter lim="800000"/>
            <a:headEnd/>
            <a:tailEnd/>
          </a:ln>
        </p:spPr>
      </p:sp>
      <p:sp>
        <p:nvSpPr>
          <p:cNvPr id="122883" name="Rectangle 3"/>
          <p:cNvSpPr>
            <a:spLocks noGrp="1" noChangeArrowheads="1"/>
          </p:cNvSpPr>
          <p:nvPr>
            <p:ph type="body" idx="1"/>
          </p:nvPr>
        </p:nvSpPr>
        <p:spPr bwMode="auto">
          <a:xfrm>
            <a:off x="732020" y="4560570"/>
            <a:ext cx="5851161" cy="4320540"/>
          </a:xfrm>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110606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bwMode="auto">
          <a:xfrm>
            <a:off x="458788" y="719138"/>
            <a:ext cx="6399212" cy="3600450"/>
          </a:xfrm>
          <a:noFill/>
          <a:ln>
            <a:solidFill>
              <a:srgbClr val="000000"/>
            </a:solidFill>
            <a:miter lim="800000"/>
            <a:headEnd/>
            <a:tailEnd/>
          </a:ln>
        </p:spPr>
      </p:sp>
      <p:sp>
        <p:nvSpPr>
          <p:cNvPr id="123907" name="Rectangle 3"/>
          <p:cNvSpPr>
            <a:spLocks noGrp="1" noChangeArrowheads="1"/>
          </p:cNvSpPr>
          <p:nvPr>
            <p:ph type="body" idx="1"/>
          </p:nvPr>
        </p:nvSpPr>
        <p:spPr bwMode="auto">
          <a:xfrm>
            <a:off x="732020" y="4560570"/>
            <a:ext cx="5851161" cy="4320540"/>
          </a:xfrm>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2766747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bwMode="auto">
          <a:xfrm>
            <a:off x="458788" y="719138"/>
            <a:ext cx="6399212" cy="3600450"/>
          </a:xfrm>
          <a:noFill/>
          <a:ln>
            <a:solidFill>
              <a:srgbClr val="000000"/>
            </a:solidFill>
            <a:miter lim="800000"/>
            <a:headEnd/>
            <a:tailEnd/>
          </a:ln>
        </p:spPr>
      </p:sp>
      <p:sp>
        <p:nvSpPr>
          <p:cNvPr id="124931" name="Rectangle 3"/>
          <p:cNvSpPr>
            <a:spLocks noGrp="1" noChangeArrowheads="1"/>
          </p:cNvSpPr>
          <p:nvPr>
            <p:ph type="body" idx="1"/>
          </p:nvPr>
        </p:nvSpPr>
        <p:spPr bwMode="auto">
          <a:xfrm>
            <a:off x="732020" y="4560570"/>
            <a:ext cx="5851161" cy="4320540"/>
          </a:xfrm>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431614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bwMode="auto">
          <a:xfrm>
            <a:off x="458788" y="719138"/>
            <a:ext cx="6399212" cy="3600450"/>
          </a:xfrm>
          <a:noFill/>
          <a:ln>
            <a:solidFill>
              <a:srgbClr val="000000"/>
            </a:solidFill>
            <a:miter lim="800000"/>
            <a:headEnd/>
            <a:tailEnd/>
          </a:ln>
        </p:spPr>
      </p:sp>
      <p:sp>
        <p:nvSpPr>
          <p:cNvPr id="124931" name="Rectangle 3"/>
          <p:cNvSpPr>
            <a:spLocks noGrp="1" noChangeArrowheads="1"/>
          </p:cNvSpPr>
          <p:nvPr>
            <p:ph type="body" idx="1"/>
          </p:nvPr>
        </p:nvSpPr>
        <p:spPr bwMode="auto">
          <a:xfrm>
            <a:off x="732020" y="4560570"/>
            <a:ext cx="5851161" cy="4320540"/>
          </a:xfrm>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1878671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lang="en-US" smtClean="0"/>
              <a:t>Click to edit Master title style</a:t>
            </a:r>
            <a:endParaRPr lang="en-US" dirty="0"/>
          </a:p>
        </p:txBody>
      </p:sp>
      <p:sp>
        <p:nvSpPr>
          <p:cNvPr id="9" name="Subtitle 8"/>
          <p:cNvSpPr>
            <a:spLocks noGrp="1"/>
          </p:cNvSpPr>
          <p:nvPr>
            <p:ph type="subTitle" idx="1"/>
          </p:nvPr>
        </p:nvSpPr>
        <p:spPr>
          <a:xfrm>
            <a:off x="3149600" y="6050037"/>
            <a:ext cx="8686800" cy="685800"/>
          </a:xfrm>
        </p:spPr>
        <p:txBody>
          <a:bodyPr anchor="ctr"/>
          <a:lstStyle>
            <a:lvl1pPr marL="0" indent="0" algn="l">
              <a:buNone/>
              <a:defRPr sz="28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2000">
                <a:solidFill>
                  <a:srgbClr val="FFFFFF"/>
                </a:solidFill>
              </a:defRPr>
            </a:lvl1pPr>
          </a:lstStyle>
          <a:p>
            <a:pPr algn="ctr"/>
            <a:fld id="{047E157E-8DCB-4F70-A0AF-5EB586A91DD4}" type="datetime1">
              <a:rPr lang="en-US" smtClean="0">
                <a:solidFill>
                  <a:srgbClr val="FFFFFF"/>
                </a:solidFill>
              </a:rPr>
              <a:pPr algn="ctr"/>
              <a:t>5/26/2015</a:t>
            </a:fld>
            <a:endParaRPr lang="en-US" sz="2000" dirty="0">
              <a:solidFill>
                <a:srgbClr val="FFFFFF"/>
              </a:solidFill>
            </a:endParaRPr>
          </a:p>
        </p:txBody>
      </p:sp>
      <p:sp>
        <p:nvSpPr>
          <p:cNvPr id="17" name="Footer Placeholder 16"/>
          <p:cNvSpPr>
            <a:spLocks noGrp="1"/>
          </p:cNvSpPr>
          <p:nvPr>
            <p:ph type="ftr" sz="quarter" idx="11"/>
          </p:nvPr>
        </p:nvSpPr>
        <p:spPr>
          <a:xfrm>
            <a:off x="2780524" y="236539"/>
            <a:ext cx="7823200" cy="365125"/>
          </a:xfrm>
        </p:spPr>
        <p:txBody>
          <a:bodyPr/>
          <a:lstStyle>
            <a:lvl1pPr algn="r">
              <a:defRPr>
                <a:solidFill>
                  <a:schemeClr val="tx2"/>
                </a:solidFill>
              </a:defRPr>
            </a:lvl1pPr>
          </a:lstStyle>
          <a:p>
            <a:pPr algn="r"/>
            <a:endParaRPr lang="en-US" dirty="0">
              <a:solidFill>
                <a:schemeClr val="tx2"/>
              </a:solidFill>
            </a:endParaRPr>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8F82E0A0-C266-4798-8C8F-B9F91E9DA37E}" type="slidenum">
              <a:rPr lang="en-US" smtClean="0">
                <a:solidFill>
                  <a:schemeClr val="tx2"/>
                </a:solidFill>
              </a:rPr>
              <a:pPr/>
              <a:t>‹#›</a:t>
            </a:fld>
            <a:endParaRPr lang="en-US" dirty="0">
              <a:solidFill>
                <a:schemeClr val="tx2"/>
              </a:solidFill>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4" name="Rectangle 2"/>
          <p:cNvSpPr>
            <a:spLocks noGrp="1"/>
          </p:cNvSpPr>
          <p:nvPr>
            <p:ph type="title" hasCustomPrompt="1"/>
          </p:nvPr>
        </p:nvSpPr>
        <p:spPr/>
        <p:txBody>
          <a:bodyPr/>
          <a:lstStyle/>
          <a:p>
            <a:r>
              <a:rPr lang="en-US" noProof="1" smtClean="0"/>
              <a:t>Click to edit Master title style</a:t>
            </a:r>
            <a:endParaRPr lang="en-US" dirty="0"/>
          </a:p>
        </p:txBody>
      </p:sp>
      <p:sp>
        <p:nvSpPr>
          <p:cNvPr id="12" name="Rectangle 3"/>
          <p:cNvSpPr>
            <a:spLocks noGrp="1"/>
          </p:cNvSpPr>
          <p:nvPr>
            <p:ph type="body" idx="1"/>
          </p:nvPr>
        </p:nvSpPr>
        <p:spPr/>
        <p:txBody>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5" name="Rectangle 4"/>
          <p:cNvSpPr>
            <a:spLocks noGrp="1"/>
          </p:cNvSpPr>
          <p:nvPr>
            <p:ph type="dt" sz="half" idx="10"/>
          </p:nvPr>
        </p:nvSpPr>
        <p:spPr/>
        <p:txBody>
          <a:bodyPr/>
          <a:lstStyle/>
          <a:p>
            <a:fld id="{7E41B819-6633-4615-BB07-C55D005E14AD}" type="datetimeFigureOut">
              <a:rPr lang="en-US" smtClean="0"/>
              <a:pPr/>
              <a:t>5/26/2015</a:t>
            </a:fld>
            <a:endParaRPr lang="en-US" dirty="0"/>
          </a:p>
        </p:txBody>
      </p:sp>
      <p:sp>
        <p:nvSpPr>
          <p:cNvPr id="28" name="Rectangle 5"/>
          <p:cNvSpPr>
            <a:spLocks noGrp="1"/>
          </p:cNvSpPr>
          <p:nvPr>
            <p:ph type="ftr" sz="quarter" idx="11"/>
          </p:nvPr>
        </p:nvSpPr>
        <p:spPr/>
        <p:txBody>
          <a:bodyPr/>
          <a:lstStyle/>
          <a:p>
            <a:endParaRPr lang="en-US" dirty="0"/>
          </a:p>
        </p:txBody>
      </p:sp>
      <p:sp>
        <p:nvSpPr>
          <p:cNvPr id="19" name="Rectangle 6"/>
          <p:cNvSpPr>
            <a:spLocks noGrp="1"/>
          </p:cNvSpPr>
          <p:nvPr>
            <p:ph type="sldNum" sz="quarter" idx="12"/>
          </p:nvPr>
        </p:nvSpPr>
        <p:spPr/>
        <p:txBody>
          <a:bodyPr/>
          <a:lstStyle/>
          <a:p>
            <a:fld id="{50935222-B196-4F9B-9AEC-1292459A754A}"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B9A98645-E80F-450A-B756-91DCB9A8A25E}" type="datetime1">
              <a:rPr lang="en-US" smtClean="0"/>
              <a:pPr/>
              <a:t>5/26/2015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A3F7CB7D-F184-43C7-B6FD-03D728E1BBFF}" type="slidenum">
              <a:rPr lang="en-US" smtClean="0">
                <a:solidFill>
                  <a:srgbClr val="FFFFFF"/>
                </a:solidFill>
              </a:rPr>
              <a:pPr/>
              <a:t>‹#›</a:t>
            </a:fld>
            <a:endParaRPr lang="en-US" dirty="0">
              <a:solidFill>
                <a:srgbClr val="FFFFFF"/>
              </a:solidFill>
            </a:endParaRPr>
          </a:p>
        </p:txBody>
      </p:sp>
      <p:sp>
        <p:nvSpPr>
          <p:cNvPr id="8" name="Content Placeholder 7"/>
          <p:cNvSpPr>
            <a:spLocks noGrp="1"/>
          </p:cNvSpPr>
          <p:nvPr>
            <p:ph sz="quarter" idx="13"/>
          </p:nvPr>
        </p:nvSpPr>
        <p:spPr>
          <a:xfrm>
            <a:off x="816864" y="1600200"/>
            <a:ext cx="108712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FADB5D-B7A0-47E3-AD2D-B1A6F8614213}" type="datetime1">
              <a:rPr lang="en-US" smtClean="0"/>
              <a:pPr/>
              <a:t>5/26/2015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rPr lang="en-US" smtClean="0"/>
              <a:pPr/>
              <a:t>5/26/2015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itle and 2 Content">
    <p:spTree>
      <p:nvGrpSpPr>
        <p:cNvPr id="1" name=""/>
        <p:cNvGrpSpPr/>
        <p:nvPr/>
      </p:nvGrpSpPr>
      <p:grpSpPr>
        <a:xfrm>
          <a:off x="0" y="0"/>
          <a:ext cx="0" cy="0"/>
          <a:chOff x="0" y="0"/>
          <a:chExt cx="0" cy="0"/>
        </a:xfrm>
      </p:grpSpPr>
      <p:sp>
        <p:nvSpPr>
          <p:cNvPr id="2" name="Rectangle 2"/>
          <p:cNvSpPr>
            <a:spLocks noGrp="1"/>
          </p:cNvSpPr>
          <p:nvPr>
            <p:ph type="title" hasCustomPrompt="1"/>
          </p:nvPr>
        </p:nvSpPr>
        <p:spPr/>
        <p:txBody>
          <a:bodyPr/>
          <a:lstStyle/>
          <a:p>
            <a:r>
              <a:rPr lang="en-US" noProof="1" smtClean="0"/>
              <a:t>Click to edit Master title style</a:t>
            </a:r>
            <a:endParaRPr lang="en-US" dirty="0"/>
          </a:p>
        </p:txBody>
      </p:sp>
      <p:sp>
        <p:nvSpPr>
          <p:cNvPr id="3" name="Rectangle 3"/>
          <p:cNvSpPr>
            <a:spLocks noGrp="1"/>
          </p:cNvSpPr>
          <p:nvPr>
            <p:ph sz="half" idx="1"/>
          </p:nvPr>
        </p:nvSpPr>
        <p:spPr>
          <a:xfrm>
            <a:off x="609600" y="1600201"/>
            <a:ext cx="5384800" cy="4525963"/>
          </a:xfrm>
        </p:spPr>
        <p:txBody>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4" name="Rectangle 4"/>
          <p:cNvSpPr>
            <a:spLocks noGrp="1"/>
          </p:cNvSpPr>
          <p:nvPr>
            <p:ph sz="half" idx="2"/>
          </p:nvPr>
        </p:nvSpPr>
        <p:spPr>
          <a:xfrm>
            <a:off x="6197600" y="1600201"/>
            <a:ext cx="5384800" cy="4525963"/>
          </a:xfrm>
        </p:spPr>
        <p:txBody>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5" name="Rectangle 5"/>
          <p:cNvSpPr>
            <a:spLocks noGrp="1"/>
          </p:cNvSpPr>
          <p:nvPr>
            <p:ph type="dt" sz="half" idx="10"/>
          </p:nvPr>
        </p:nvSpPr>
        <p:spPr/>
        <p:txBody>
          <a:bodyPr/>
          <a:lstStyle/>
          <a:p>
            <a:fld id="{9FC50183-A4F0-4B5F-923C-1EA91824690E}" type="datetimeFigureOut">
              <a:rPr lang="en-US" smtClean="0"/>
              <a:pPr/>
              <a:t>5/26/2015</a:t>
            </a:fld>
            <a:endParaRPr lang="en-US" dirty="0"/>
          </a:p>
        </p:txBody>
      </p:sp>
      <p:sp>
        <p:nvSpPr>
          <p:cNvPr id="6" name="Rectangle 6"/>
          <p:cNvSpPr>
            <a:spLocks noGrp="1"/>
          </p:cNvSpPr>
          <p:nvPr>
            <p:ph type="ftr" sz="quarter" idx="11"/>
          </p:nvPr>
        </p:nvSpPr>
        <p:spPr/>
        <p:txBody>
          <a:bodyPr/>
          <a:lstStyle/>
          <a:p>
            <a:endParaRPr lang="en-US" dirty="0"/>
          </a:p>
        </p:txBody>
      </p:sp>
      <p:sp>
        <p:nvSpPr>
          <p:cNvPr id="7" name="Rectangle 7"/>
          <p:cNvSpPr>
            <a:spLocks noGrp="1"/>
          </p:cNvSpPr>
          <p:nvPr>
            <p:ph type="sldNum" sz="quarter" idx="12"/>
          </p:nvPr>
        </p:nvSpPr>
        <p:spPr/>
        <p:txBody>
          <a:bodyPr/>
          <a:lstStyle/>
          <a:p>
            <a:fld id="{20FD475A-FCA3-4B41-B368-0F71602C96B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preserve="1">
  <p:cSld name="Title and 2-Column Text">
    <p:spTree>
      <p:nvGrpSpPr>
        <p:cNvPr id="1" name=""/>
        <p:cNvGrpSpPr/>
        <p:nvPr/>
      </p:nvGrpSpPr>
      <p:grpSpPr>
        <a:xfrm>
          <a:off x="0" y="0"/>
          <a:ext cx="0" cy="0"/>
          <a:chOff x="0" y="0"/>
          <a:chExt cx="0" cy="0"/>
        </a:xfrm>
      </p:grpSpPr>
      <p:sp>
        <p:nvSpPr>
          <p:cNvPr id="2" name="Rectangle 2"/>
          <p:cNvSpPr>
            <a:spLocks noGrp="1"/>
          </p:cNvSpPr>
          <p:nvPr>
            <p:ph type="title" hasCustomPrompt="1"/>
          </p:nvPr>
        </p:nvSpPr>
        <p:spPr/>
        <p:txBody>
          <a:bodyPr/>
          <a:lstStyle/>
          <a:p>
            <a:r>
              <a:rPr lang="en-US" noProof="1" smtClean="0"/>
              <a:t>Click to edit Master title style</a:t>
            </a:r>
            <a:endParaRPr lang="en-US" dirty="0"/>
          </a:p>
        </p:txBody>
      </p:sp>
      <p:sp>
        <p:nvSpPr>
          <p:cNvPr id="3" name="Rectangle 3"/>
          <p:cNvSpPr>
            <a:spLocks noGrp="1"/>
          </p:cNvSpPr>
          <p:nvPr>
            <p:ph type="body" sz="half" idx="1"/>
          </p:nvPr>
        </p:nvSpPr>
        <p:spPr>
          <a:xfrm>
            <a:off x="609600" y="1600201"/>
            <a:ext cx="5384800" cy="4525963"/>
          </a:xfrm>
        </p:spPr>
        <p:txBody>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4" name="Rectangle 4"/>
          <p:cNvSpPr>
            <a:spLocks noGrp="1"/>
          </p:cNvSpPr>
          <p:nvPr>
            <p:ph type="body" sz="half" idx="2"/>
          </p:nvPr>
        </p:nvSpPr>
        <p:spPr>
          <a:xfrm>
            <a:off x="6197600" y="1600201"/>
            <a:ext cx="5384800" cy="4525963"/>
          </a:xfrm>
        </p:spPr>
        <p:txBody>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5" name="Rectangle 5"/>
          <p:cNvSpPr>
            <a:spLocks noGrp="1"/>
          </p:cNvSpPr>
          <p:nvPr>
            <p:ph type="dt" sz="half" idx="10"/>
          </p:nvPr>
        </p:nvSpPr>
        <p:spPr/>
        <p:txBody>
          <a:bodyPr/>
          <a:lstStyle/>
          <a:p>
            <a:fld id="{9FC50183-A4F0-4B5F-923C-1EA91824690E}" type="datetimeFigureOut">
              <a:rPr lang="en-US" smtClean="0"/>
              <a:pPr/>
              <a:t>5/26/2015</a:t>
            </a:fld>
            <a:endParaRPr lang="en-US" dirty="0"/>
          </a:p>
        </p:txBody>
      </p:sp>
      <p:sp>
        <p:nvSpPr>
          <p:cNvPr id="6" name="Rectangle 6"/>
          <p:cNvSpPr>
            <a:spLocks noGrp="1"/>
          </p:cNvSpPr>
          <p:nvPr>
            <p:ph type="ftr" sz="quarter" idx="11"/>
          </p:nvPr>
        </p:nvSpPr>
        <p:spPr/>
        <p:txBody>
          <a:bodyPr/>
          <a:lstStyle/>
          <a:p>
            <a:endParaRPr lang="en-US" dirty="0"/>
          </a:p>
        </p:txBody>
      </p:sp>
      <p:sp>
        <p:nvSpPr>
          <p:cNvPr id="7" name="Rectangle 7"/>
          <p:cNvSpPr>
            <a:spLocks noGrp="1"/>
          </p:cNvSpPr>
          <p:nvPr>
            <p:ph type="sldNum" sz="quarter" idx="12"/>
          </p:nvPr>
        </p:nvSpPr>
        <p:spPr/>
        <p:txBody>
          <a:bodyPr/>
          <a:lstStyle/>
          <a:p>
            <a:fld id="{20FD475A-FCA3-4B41-B368-0F71602C96B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17638"/>
            <a:ext cx="10972800" cy="4373563"/>
          </a:xfrm>
          <a:prstGeom prst="rect">
            <a:avLst/>
          </a:prstGeom>
        </p:spPr>
        <p:txBody>
          <a:bodyPr/>
          <a:lstStyle>
            <a:lvl1pPr>
              <a:buFontTx/>
              <a:buNone/>
              <a:defRPr sz="2800" b="1">
                <a:solidFill>
                  <a:schemeClr val="accent2"/>
                </a:solidFill>
                <a:latin typeface="Tahoma" pitchFamily="34" charset="0"/>
                <a:ea typeface="Tahoma" pitchFamily="34" charset="0"/>
                <a:cs typeface="Tahoma" pitchFamily="34" charset="0"/>
              </a:defRPr>
            </a:lvl1pPr>
            <a:lvl2pPr>
              <a:buFontTx/>
              <a:buBlip>
                <a:blip r:embed="rId2"/>
              </a:buBlip>
              <a:defRPr sz="2400">
                <a:latin typeface="Tahoma" pitchFamily="34" charset="0"/>
                <a:ea typeface="Tahoma" pitchFamily="34" charset="0"/>
                <a:cs typeface="Tahoma" pitchFamily="34" charset="0"/>
              </a:defRPr>
            </a:lvl2pPr>
            <a:lvl3pPr>
              <a:buFontTx/>
              <a:buBlip>
                <a:blip r:embed="rId2"/>
              </a:buBlip>
              <a:defRPr sz="2000">
                <a:latin typeface="Tahoma" pitchFamily="34" charset="0"/>
                <a:ea typeface="Tahoma" pitchFamily="34" charset="0"/>
                <a:cs typeface="Tahoma" pitchFamily="34" charset="0"/>
              </a:defRPr>
            </a:lvl3pPr>
            <a:lvl4pPr>
              <a:buFontTx/>
              <a:buBlip>
                <a:blip r:embed="rId2"/>
              </a:buBlip>
              <a:defRPr sz="1800">
                <a:latin typeface="Tahoma" pitchFamily="34" charset="0"/>
                <a:ea typeface="Tahoma" pitchFamily="34" charset="0"/>
                <a:cs typeface="Tahoma" pitchFamily="34" charset="0"/>
              </a:defRPr>
            </a:lvl4pPr>
            <a:lvl5pPr>
              <a:buFontTx/>
              <a:buBlip>
                <a:blip r:embed="rId2"/>
              </a:buBlip>
              <a:defRPr>
                <a:latin typeface="Tahoma" pitchFamily="34" charset="0"/>
                <a:ea typeface="Tahoma" pitchFamily="34" charset="0"/>
                <a:cs typeface="Tahom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DCC3ED6B-2E49-4527-AAB5-90A805DE7FBB}" type="slidenum">
              <a:rPr lang="en-US"/>
              <a:pPr>
                <a:defRPr/>
              </a:pPr>
              <a:t>‹#›</a:t>
            </a:fld>
            <a:endParaRPr lang="en-US" dirty="0"/>
          </a:p>
        </p:txBody>
      </p:sp>
    </p:spTree>
    <p:extLst>
      <p:ext uri="{BB962C8B-B14F-4D97-AF65-F5344CB8AC3E}">
        <p14:creationId xmlns:p14="http://schemas.microsoft.com/office/powerpoint/2010/main" val="2912836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lang="en-US" smtClean="0"/>
              <a:t>Click to edit Master title style</a:t>
            </a:r>
            <a:endParaRPr lang="en-US" dirty="0"/>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Date Placeholder 13"/>
          <p:cNvSpPr>
            <a:spLocks noGrp="1"/>
          </p:cNvSpPr>
          <p:nvPr>
            <p:ph type="dt" sz="half" idx="2"/>
          </p:nvPr>
        </p:nvSpPr>
        <p:spPr>
          <a:xfrm>
            <a:off x="8128000" y="6248401"/>
            <a:ext cx="3556000" cy="365125"/>
          </a:xfrm>
          <a:prstGeom prst="rect">
            <a:avLst/>
          </a:prstGeom>
        </p:spPr>
        <p:txBody>
          <a:bodyPr vert="horz" anchor="ctr" anchorCtr="0"/>
          <a:lstStyle>
            <a:lvl1pPr algn="l">
              <a:defRPr sz="1400">
                <a:solidFill>
                  <a:schemeClr val="tx2"/>
                </a:solidFill>
              </a:defRPr>
            </a:lvl1pPr>
          </a:lstStyle>
          <a:p>
            <a:fld id="{E4606EA6-EFEA-4C30-9264-4F9291A5780D}" type="datetime1">
              <a:rPr lang="en-US" smtClean="0"/>
              <a:pPr/>
              <a:t>5/26/2015</a:t>
            </a:fld>
            <a:endParaRPr lang="en-US" sz="1400" dirty="0">
              <a:solidFill>
                <a:schemeClr val="tx2"/>
              </a:solidFill>
            </a:endParaRPr>
          </a:p>
        </p:txBody>
      </p:sp>
      <p:sp>
        <p:nvSpPr>
          <p:cNvPr id="3" name="Footer Placeholder 2"/>
          <p:cNvSpPr>
            <a:spLocks noGrp="1"/>
          </p:cNvSpPr>
          <p:nvPr>
            <p:ph type="ftr" sz="quarter" idx="3"/>
          </p:nvPr>
        </p:nvSpPr>
        <p:spPr>
          <a:xfrm>
            <a:off x="812801" y="6248207"/>
            <a:ext cx="7228111" cy="365125"/>
          </a:xfrm>
          <a:prstGeom prst="rect">
            <a:avLst/>
          </a:prstGeom>
        </p:spPr>
        <p:txBody>
          <a:bodyPr vert="horz" anchor="ctr"/>
          <a:lstStyle>
            <a:lvl1pPr algn="r">
              <a:defRPr sz="1400">
                <a:solidFill>
                  <a:schemeClr val="tx2"/>
                </a:solidFill>
              </a:defRPr>
            </a:lvl1pPr>
          </a:lstStyle>
          <a:p>
            <a:pPr algn="r"/>
            <a:endParaRPr lang="en-US" sz="1400" dirty="0">
              <a:solidFill>
                <a:schemeClr val="tx2"/>
              </a:solidFill>
            </a:endParaRPr>
          </a:p>
        </p:txBody>
      </p:sp>
      <p:sp>
        <p:nvSpPr>
          <p:cNvPr id="7" name="Rectangle 6"/>
          <p:cNvSpPr/>
          <p:nvPr/>
        </p:nvSpPr>
        <p:spPr>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23" name="Slide Number Placeholder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a:defRPr sz="1400" b="1">
                <a:solidFill>
                  <a:srgbClr val="FFFFFF"/>
                </a:solidFill>
              </a:defRPr>
            </a:lvl1p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pic>
        <p:nvPicPr>
          <p:cNvPr id="2" name="Picture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525000" y="6248207"/>
            <a:ext cx="2362501" cy="385817"/>
          </a:xfrm>
          <a:prstGeom prst="rect">
            <a:avLst/>
          </a:prstGeom>
        </p:spPr>
      </p:pic>
      <p:pic>
        <p:nvPicPr>
          <p:cNvPr id="4" name="Picture 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04726" y="6142456"/>
            <a:ext cx="633186" cy="597317"/>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Lst>
  <p:timing>
    <p:tnLst>
      <p:par>
        <p:cTn id="1" dur="indefinite" restart="never" nodeType="tmRoot"/>
      </p:par>
    </p:tnLst>
  </p:timing>
  <p:txStyles>
    <p:titleStyle>
      <a:lvl1pPr algn="l" rtl="0" eaLnBrk="1" latinLnBrk="0" hangingPunct="1">
        <a:spcBef>
          <a:spcPct val="0"/>
        </a:spcBef>
        <a:buNone/>
        <a:defRPr sz="4400" kern="1200">
          <a:solidFill>
            <a:schemeClr val="tx2"/>
          </a:solidFill>
          <a:effectLst>
            <a:outerShdw blurRad="50800" dist="38100" dir="2700000" algn="tl" rotWithShape="0">
              <a:prstClr val="black">
                <a:alpha val="40000"/>
              </a:prstClr>
            </a:outerShdw>
          </a:effectLst>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41.gif"/><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jpe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68.png"/><Relationship Id="rId4" Type="http://schemas.openxmlformats.org/officeDocument/2006/relationships/image" Target="../media/image67.jpe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7" Type="http://schemas.microsoft.com/office/2007/relationships/hdphoto" Target="../media/hdphoto4.wdp"/><Relationship Id="rId2"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73.png"/><Relationship Id="rId5" Type="http://schemas.microsoft.com/office/2007/relationships/hdphoto" Target="../media/hdphoto3.wdp"/><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3.xml"/><Relationship Id="rId5" Type="http://schemas.openxmlformats.org/officeDocument/2006/relationships/image" Target="../media/image77.jpeg"/><Relationship Id="rId4" Type="http://schemas.openxmlformats.org/officeDocument/2006/relationships/image" Target="../media/image76.jpeg"/></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3.xml"/><Relationship Id="rId4" Type="http://schemas.openxmlformats.org/officeDocument/2006/relationships/image" Target="../media/image87.jpeg"/></Relationships>
</file>

<file path=ppt/slides/_rels/slide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02.jpeg"/><Relationship Id="rId5" Type="http://schemas.openxmlformats.org/officeDocument/2006/relationships/image" Target="../media/image98.png"/><Relationship Id="rId4" Type="http://schemas.openxmlformats.org/officeDocument/2006/relationships/image" Target="../media/image101.jpeg"/></Relationships>
</file>

<file path=ppt/slides/_rels/slide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8.jpe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7.jpeg"/><Relationship Id="rId3" Type="http://schemas.openxmlformats.org/officeDocument/2006/relationships/image" Target="../media/image8.jpeg"/><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1.jpeg"/><Relationship Id="rId11" Type="http://schemas.openxmlformats.org/officeDocument/2006/relationships/image" Target="../media/image25.png"/><Relationship Id="rId5" Type="http://schemas.openxmlformats.org/officeDocument/2006/relationships/image" Target="../media/image20.jpe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9.jpeg"/><Relationship Id="rId9" Type="http://schemas.openxmlformats.org/officeDocument/2006/relationships/image" Target="../media/image23.png"/><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ctrTitle"/>
          </p:nvPr>
        </p:nvSpPr>
        <p:spPr/>
        <p:txBody>
          <a:bodyPr/>
          <a:lstStyle/>
          <a:p>
            <a:r>
              <a:rPr lang="en-US" dirty="0" err="1" smtClean="0"/>
              <a:t>PoE</a:t>
            </a:r>
            <a:r>
              <a:rPr lang="en-US" dirty="0" smtClean="0"/>
              <a:t> </a:t>
            </a:r>
            <a:r>
              <a:rPr lang="en-US" dirty="0"/>
              <a:t>Product Training</a:t>
            </a:r>
          </a:p>
        </p:txBody>
      </p:sp>
      <p:sp>
        <p:nvSpPr>
          <p:cNvPr id="3" name="Rectangle 3"/>
          <p:cNvSpPr>
            <a:spLocks noGrp="1"/>
          </p:cNvSpPr>
          <p:nvPr>
            <p:ph type="subTitle" idx="1"/>
          </p:nvPr>
        </p:nvSpPr>
        <p:spPr/>
        <p:txBody>
          <a:bodyPr/>
          <a:lstStyle/>
          <a:p>
            <a:r>
              <a:rPr lang="en-US" dirty="0" smtClean="0"/>
              <a:t>Instructor Name</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6358" y="4038600"/>
            <a:ext cx="1968870" cy="185733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1222" y="6152943"/>
            <a:ext cx="2939143" cy="47998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idx="4294967295"/>
          </p:nvPr>
        </p:nvSpPr>
        <p:spPr bwMode="auto">
          <a:xfrm>
            <a:off x="1295400" y="1524000"/>
            <a:ext cx="5791200" cy="4525963"/>
          </a:xfrm>
          <a:prstGeom prst="rect">
            <a:avLst/>
          </a:prstGeom>
          <a:noFill/>
          <a:ln>
            <a:miter lim="800000"/>
            <a:headEnd/>
            <a:tailEnd/>
          </a:ln>
        </p:spPr>
        <p:txBody>
          <a:bodyPr vert="horz" wrap="square" lIns="91440" tIns="45720" rIns="91440" bIns="45720" numCol="1" anchor="t" anchorCtr="0" compatLnSpc="1">
            <a:prstTxWarp prst="textNoShape">
              <a:avLst/>
            </a:prstTxWarp>
            <a:normAutofit lnSpcReduction="10000"/>
          </a:bodyPr>
          <a:lstStyle/>
          <a:p>
            <a:pPr marL="0" indent="0">
              <a:buNone/>
            </a:pPr>
            <a:r>
              <a:rPr lang="en-US" sz="2400" b="1" dirty="0">
                <a:latin typeface="Tahoma" pitchFamily="34" charset="0"/>
                <a:ea typeface="Tahoma" pitchFamily="34" charset="0"/>
                <a:cs typeface="Tahoma" pitchFamily="34" charset="0"/>
              </a:rPr>
              <a:t>Cabling – </a:t>
            </a:r>
            <a:r>
              <a:rPr lang="en-US" sz="2400" b="1" dirty="0" err="1">
                <a:latin typeface="Tahoma" pitchFamily="34" charset="0"/>
                <a:ea typeface="Tahoma" pitchFamily="34" charset="0"/>
                <a:cs typeface="Tahoma" pitchFamily="34" charset="0"/>
              </a:rPr>
              <a:t>PoE</a:t>
            </a:r>
            <a:r>
              <a:rPr lang="en-US" sz="2400" b="1" dirty="0">
                <a:latin typeface="Tahoma" pitchFamily="34" charset="0"/>
                <a:ea typeface="Tahoma" pitchFamily="34" charset="0"/>
                <a:cs typeface="Tahoma" pitchFamily="34" charset="0"/>
              </a:rPr>
              <a:t>+ Repeaters</a:t>
            </a:r>
          </a:p>
          <a:p>
            <a:pPr marL="0" indent="0">
              <a:buNone/>
            </a:pPr>
            <a:endParaRPr lang="en-US" sz="2400" b="1" dirty="0">
              <a:latin typeface="Tahoma" pitchFamily="34" charset="0"/>
              <a:ea typeface="Tahoma" pitchFamily="34" charset="0"/>
              <a:cs typeface="Tahoma" pitchFamily="34" charset="0"/>
            </a:endParaRPr>
          </a:p>
          <a:p>
            <a:pPr marL="0" indent="0">
              <a:buNone/>
            </a:pPr>
            <a:endParaRPr lang="en-US" sz="2400" b="1" dirty="0">
              <a:latin typeface="Tahoma" pitchFamily="34" charset="0"/>
              <a:ea typeface="Tahoma" pitchFamily="34" charset="0"/>
              <a:cs typeface="Tahoma" pitchFamily="34" charset="0"/>
            </a:endParaRPr>
          </a:p>
          <a:p>
            <a:pPr marL="0" indent="0">
              <a:buNone/>
            </a:pPr>
            <a:endParaRPr lang="en-US" sz="2400" b="1" dirty="0">
              <a:latin typeface="Tahoma" pitchFamily="34" charset="0"/>
              <a:ea typeface="Tahoma" pitchFamily="34" charset="0"/>
              <a:cs typeface="Tahoma" pitchFamily="34" charset="0"/>
            </a:endParaRPr>
          </a:p>
          <a:p>
            <a:pPr marL="0" indent="0">
              <a:buNone/>
            </a:pPr>
            <a:endParaRPr lang="en-US" sz="2400" b="1" dirty="0">
              <a:latin typeface="Tahoma" pitchFamily="34" charset="0"/>
              <a:ea typeface="Tahoma" pitchFamily="34" charset="0"/>
              <a:cs typeface="Tahoma" pitchFamily="34" charset="0"/>
            </a:endParaRPr>
          </a:p>
          <a:p>
            <a:pPr marL="0" indent="0">
              <a:buNone/>
            </a:pPr>
            <a:endParaRPr lang="en-US" sz="2400" b="1" dirty="0">
              <a:latin typeface="Tahoma" pitchFamily="34" charset="0"/>
              <a:ea typeface="Tahoma" pitchFamily="34" charset="0"/>
              <a:cs typeface="Tahoma" pitchFamily="34" charset="0"/>
            </a:endParaRPr>
          </a:p>
          <a:p>
            <a:pPr marL="0" indent="0">
              <a:buNone/>
            </a:pPr>
            <a:r>
              <a:rPr lang="en-US" sz="2400" b="1" dirty="0">
                <a:latin typeface="Tahoma" pitchFamily="34" charset="0"/>
                <a:ea typeface="Tahoma" pitchFamily="34" charset="0"/>
                <a:cs typeface="Tahoma" pitchFamily="34" charset="0"/>
              </a:rPr>
              <a:t/>
            </a:r>
            <a:br>
              <a:rPr lang="en-US" sz="2400" b="1" dirty="0">
                <a:latin typeface="Tahoma" pitchFamily="34" charset="0"/>
                <a:ea typeface="Tahoma" pitchFamily="34" charset="0"/>
                <a:cs typeface="Tahoma" pitchFamily="34" charset="0"/>
              </a:rPr>
            </a:br>
            <a:r>
              <a:rPr lang="en-US" sz="2400" b="1" dirty="0">
                <a:latin typeface="Tahoma" pitchFamily="34" charset="0"/>
                <a:ea typeface="Tahoma" pitchFamily="34" charset="0"/>
                <a:cs typeface="Tahoma" pitchFamily="34" charset="0"/>
              </a:rPr>
              <a:t/>
            </a:r>
            <a:br>
              <a:rPr lang="en-US" sz="2400" b="1" dirty="0">
                <a:latin typeface="Tahoma" pitchFamily="34" charset="0"/>
                <a:ea typeface="Tahoma" pitchFamily="34" charset="0"/>
                <a:cs typeface="Tahoma" pitchFamily="34" charset="0"/>
              </a:rPr>
            </a:br>
            <a:r>
              <a:rPr lang="en-US" sz="2400" b="1" dirty="0">
                <a:latin typeface="Tahoma" pitchFamily="34" charset="0"/>
                <a:ea typeface="Tahoma" pitchFamily="34" charset="0"/>
                <a:cs typeface="Tahoma" pitchFamily="34" charset="0"/>
              </a:rPr>
              <a:t/>
            </a:r>
            <a:br>
              <a:rPr lang="en-US" sz="2400" b="1" dirty="0">
                <a:latin typeface="Tahoma" pitchFamily="34" charset="0"/>
                <a:ea typeface="Tahoma" pitchFamily="34" charset="0"/>
                <a:cs typeface="Tahoma" pitchFamily="34" charset="0"/>
              </a:rPr>
            </a:br>
            <a:r>
              <a:rPr lang="en-US" sz="2400" b="1" dirty="0">
                <a:latin typeface="Tahoma" pitchFamily="34" charset="0"/>
                <a:ea typeface="Tahoma" pitchFamily="34" charset="0"/>
                <a:cs typeface="Tahoma" pitchFamily="34" charset="0"/>
              </a:rPr>
              <a:t/>
            </a:r>
            <a:br>
              <a:rPr lang="en-US" sz="2400" b="1" dirty="0">
                <a:latin typeface="Tahoma" pitchFamily="34" charset="0"/>
                <a:ea typeface="Tahoma" pitchFamily="34" charset="0"/>
                <a:cs typeface="Tahoma" pitchFamily="34" charset="0"/>
              </a:rPr>
            </a:br>
            <a:endParaRPr lang="en-US" sz="2400" b="1" dirty="0">
              <a:latin typeface="Tahoma" pitchFamily="34" charset="0"/>
              <a:ea typeface="Tahoma" pitchFamily="34" charset="0"/>
              <a:cs typeface="Tahoma" pitchFamily="34" charset="0"/>
            </a:endParaRPr>
          </a:p>
        </p:txBody>
      </p:sp>
      <p:sp>
        <p:nvSpPr>
          <p:cNvPr id="7" name="Rectangle 6"/>
          <p:cNvSpPr/>
          <p:nvPr/>
        </p:nvSpPr>
        <p:spPr>
          <a:xfrm>
            <a:off x="1535394" y="11333"/>
            <a:ext cx="6541807" cy="830997"/>
          </a:xfrm>
          <a:prstGeom prst="rect">
            <a:avLst/>
          </a:prstGeom>
        </p:spPr>
        <p:txBody>
          <a:bodyPr wrap="square">
            <a:spAutoFit/>
          </a:bodyPr>
          <a:lstStyle/>
          <a:p>
            <a:pPr>
              <a:defRPr/>
            </a:pPr>
            <a:r>
              <a:rPr lang="en-US" altLang="zh-TW"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Introduction</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3" name="Picture 2"/>
          <p:cNvPicPr>
            <a:picLocks noChangeAspect="1"/>
          </p:cNvPicPr>
          <p:nvPr/>
        </p:nvPicPr>
        <p:blipFill>
          <a:blip r:embed="rId3"/>
          <a:stretch>
            <a:fillRect/>
          </a:stretch>
        </p:blipFill>
        <p:spPr>
          <a:xfrm>
            <a:off x="762000" y="2590800"/>
            <a:ext cx="5426763" cy="2514600"/>
          </a:xfrm>
          <a:prstGeom prst="rect">
            <a:avLst/>
          </a:prstGeom>
        </p:spPr>
      </p:pic>
      <p:pic>
        <p:nvPicPr>
          <p:cNvPr id="4" name="Picture 3"/>
          <p:cNvPicPr>
            <a:picLocks noChangeAspect="1"/>
          </p:cNvPicPr>
          <p:nvPr/>
        </p:nvPicPr>
        <p:blipFill>
          <a:blip r:embed="rId4"/>
          <a:stretch>
            <a:fillRect/>
          </a:stretch>
        </p:blipFill>
        <p:spPr>
          <a:xfrm>
            <a:off x="6553200" y="2438400"/>
            <a:ext cx="5160827" cy="2838944"/>
          </a:xfrm>
          <a:prstGeom prst="rect">
            <a:avLst/>
          </a:prstGeom>
        </p:spPr>
      </p:pic>
    </p:spTree>
    <p:extLst>
      <p:ext uri="{BB962C8B-B14F-4D97-AF65-F5344CB8AC3E}">
        <p14:creationId xmlns:p14="http://schemas.microsoft.com/office/powerpoint/2010/main" val="42309800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35394" y="11333"/>
            <a:ext cx="6541807" cy="830997"/>
          </a:xfrm>
          <a:prstGeom prst="rect">
            <a:avLst/>
          </a:prstGeom>
        </p:spPr>
        <p:txBody>
          <a:bodyPr wrap="square">
            <a:spAutoFit/>
          </a:bodyPr>
          <a:lstStyle/>
          <a:p>
            <a:pPr>
              <a:defRPr/>
            </a:pPr>
            <a:r>
              <a:rPr lang="en-US" altLang="zh-TW"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Introduction</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Rectangle 3"/>
          <p:cNvSpPr txBox="1">
            <a:spLocks noChangeArrowheads="1"/>
          </p:cNvSpPr>
          <p:nvPr/>
        </p:nvSpPr>
        <p:spPr bwMode="auto">
          <a:xfrm>
            <a:off x="1295400" y="1524000"/>
            <a:ext cx="5383213" cy="45259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latin typeface="Tahoma" pitchFamily="34" charset="0"/>
                <a:ea typeface="Tahoma" pitchFamily="34" charset="0"/>
                <a:cs typeface="Tahoma" pitchFamily="34" charset="0"/>
              </a:rPr>
              <a:t>PoE Power Up Stages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514600"/>
            <a:ext cx="698182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5108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4" descr="dollar_sign"/>
          <p:cNvPicPr>
            <a:picLocks noChangeAspect="1" noChangeArrowheads="1"/>
          </p:cNvPicPr>
          <p:nvPr/>
        </p:nvPicPr>
        <p:blipFill>
          <a:blip r:embed="rId3" cstate="print"/>
          <a:srcRect/>
          <a:stretch>
            <a:fillRect/>
          </a:stretch>
        </p:blipFill>
        <p:spPr bwMode="auto">
          <a:xfrm>
            <a:off x="7391400" y="3657600"/>
            <a:ext cx="2428875" cy="2314575"/>
          </a:xfrm>
          <a:prstGeom prst="rect">
            <a:avLst/>
          </a:prstGeom>
          <a:noFill/>
          <a:ln w="9525">
            <a:noFill/>
            <a:miter lim="800000"/>
            <a:headEnd/>
            <a:tailEnd/>
          </a:ln>
        </p:spPr>
      </p:pic>
      <p:sp>
        <p:nvSpPr>
          <p:cNvPr id="5" name="Rectangle 3"/>
          <p:cNvSpPr txBox="1">
            <a:spLocks noChangeArrowheads="1"/>
          </p:cNvSpPr>
          <p:nvPr/>
        </p:nvSpPr>
        <p:spPr bwMode="auto">
          <a:xfrm>
            <a:off x="1143000" y="1727892"/>
            <a:ext cx="5383213" cy="45259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latin typeface="Tahoma" pitchFamily="34" charset="0"/>
                <a:ea typeface="Tahoma" pitchFamily="34" charset="0"/>
                <a:cs typeface="Tahoma" pitchFamily="34" charset="0"/>
              </a:rPr>
              <a:t>Benefits</a:t>
            </a:r>
          </a:p>
          <a:p>
            <a:pPr>
              <a:buBlip>
                <a:blip r:embed="rId4"/>
              </a:buBlip>
            </a:pPr>
            <a:r>
              <a:rPr lang="en-US" sz="2400" dirty="0">
                <a:latin typeface="Tahoma" pitchFamily="34" charset="0"/>
                <a:ea typeface="Tahoma" pitchFamily="34" charset="0"/>
                <a:cs typeface="Tahoma" pitchFamily="34" charset="0"/>
              </a:rPr>
              <a:t>Cost Saving - reducing costs of new power outlets</a:t>
            </a:r>
          </a:p>
          <a:p>
            <a:pPr marL="0" indent="0">
              <a:buNone/>
            </a:pPr>
            <a:endParaRPr lang="en-US" sz="2400" dirty="0">
              <a:latin typeface="Tahoma" pitchFamily="34" charset="0"/>
              <a:ea typeface="Tahoma" pitchFamily="34" charset="0"/>
              <a:cs typeface="Tahoma" pitchFamily="34" charset="0"/>
            </a:endParaRPr>
          </a:p>
          <a:p>
            <a:pPr>
              <a:buBlip>
                <a:blip r:embed="rId4"/>
              </a:buBlip>
            </a:pPr>
            <a:r>
              <a:rPr lang="en-US" sz="2400" dirty="0">
                <a:latin typeface="Tahoma" pitchFamily="34" charset="0"/>
                <a:ea typeface="Tahoma" pitchFamily="34" charset="0"/>
                <a:cs typeface="Tahoma" pitchFamily="34" charset="0"/>
              </a:rPr>
              <a:t>Mobility - allows you a variety of setups without being tied down to a power outlet</a:t>
            </a:r>
          </a:p>
          <a:p>
            <a:pPr>
              <a:buBlip>
                <a:blip r:embed="rId4"/>
              </a:buBlip>
            </a:pPr>
            <a:endParaRPr lang="en-US" sz="2400" dirty="0">
              <a:latin typeface="Tahoma" pitchFamily="34" charset="0"/>
              <a:ea typeface="Tahoma" pitchFamily="34" charset="0"/>
              <a:cs typeface="Tahoma" pitchFamily="34" charset="0"/>
            </a:endParaRPr>
          </a:p>
          <a:p>
            <a:pPr>
              <a:buBlip>
                <a:blip r:embed="rId4"/>
              </a:buBlip>
            </a:pPr>
            <a:r>
              <a:rPr lang="en-US" sz="2400" dirty="0">
                <a:latin typeface="Tahoma" pitchFamily="34" charset="0"/>
                <a:ea typeface="Tahoma" pitchFamily="34" charset="0"/>
                <a:cs typeface="Tahoma" pitchFamily="34" charset="0"/>
              </a:rPr>
              <a:t>Management – Ability to provide and control power output to specific devices.</a:t>
            </a:r>
          </a:p>
          <a:p>
            <a:pPr marL="0" indent="0">
              <a:buNone/>
            </a:pPr>
            <a:endParaRPr lang="en-US" sz="2400" b="1" dirty="0">
              <a:latin typeface="Tahoma" pitchFamily="34" charset="0"/>
              <a:ea typeface="Tahoma" pitchFamily="34" charset="0"/>
              <a:cs typeface="Tahoma" pitchFamily="34" charset="0"/>
            </a:endParaRPr>
          </a:p>
        </p:txBody>
      </p:sp>
      <p:sp>
        <p:nvSpPr>
          <p:cNvPr id="7" name="Rectangle 6"/>
          <p:cNvSpPr/>
          <p:nvPr/>
        </p:nvSpPr>
        <p:spPr>
          <a:xfrm>
            <a:off x="1535394" y="11333"/>
            <a:ext cx="6541807" cy="830997"/>
          </a:xfrm>
          <a:prstGeom prst="rect">
            <a:avLst/>
          </a:prstGeom>
        </p:spPr>
        <p:txBody>
          <a:bodyPr wrap="square">
            <a:spAutoFit/>
          </a:bodyPr>
          <a:lstStyle/>
          <a:p>
            <a:pPr>
              <a:defRPr/>
            </a:pPr>
            <a:r>
              <a:rPr lang="en-US" altLang="zh-TW"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Introduction</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1026" name="Picture 2" descr="http://www.trendnet.com/image/cat_products.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6033" y="1854549"/>
            <a:ext cx="1057275"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7162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3"/>
          <p:cNvGraphicFramePr>
            <a:graphicFrameLocks/>
          </p:cNvGraphicFramePr>
          <p:nvPr>
            <p:extLst>
              <p:ext uri="{D42A27DB-BD31-4B8C-83A1-F6EECF244321}">
                <p14:modId xmlns:p14="http://schemas.microsoft.com/office/powerpoint/2010/main" val="1061702157"/>
              </p:ext>
            </p:extLst>
          </p:nvPr>
        </p:nvGraphicFramePr>
        <p:xfrm>
          <a:off x="838200" y="1524000"/>
          <a:ext cx="11277600" cy="4495798"/>
        </p:xfrm>
        <a:graphic>
          <a:graphicData uri="http://schemas.openxmlformats.org/drawingml/2006/table">
            <a:tbl>
              <a:tblPr firstRow="1" bandRow="1">
                <a:tableStyleId>{21E4AEA4-8DFA-4A89-87EB-49C32662AFE0}</a:tableStyleId>
              </a:tblPr>
              <a:tblGrid>
                <a:gridCol w="2561579"/>
                <a:gridCol w="2439599"/>
                <a:gridCol w="3781378"/>
                <a:gridCol w="2495044"/>
              </a:tblGrid>
              <a:tr h="373217">
                <a:tc>
                  <a:txBody>
                    <a:bodyPr/>
                    <a:lstStyle/>
                    <a:p>
                      <a:pPr algn="ctr"/>
                      <a:r>
                        <a:rPr lang="en-US" sz="1600" dirty="0" smtClean="0">
                          <a:latin typeface="Tahoma" pitchFamily="34" charset="0"/>
                          <a:ea typeface="Tahoma" pitchFamily="34" charset="0"/>
                          <a:cs typeface="Tahoma" pitchFamily="34" charset="0"/>
                        </a:rPr>
                        <a:t>Model</a:t>
                      </a:r>
                      <a:endParaRPr lang="en-US" sz="1600" dirty="0">
                        <a:latin typeface="Tahoma" pitchFamily="34" charset="0"/>
                        <a:ea typeface="Tahoma" pitchFamily="34" charset="0"/>
                        <a:cs typeface="Tahoma" pitchFamily="34" charset="0"/>
                      </a:endParaRPr>
                    </a:p>
                  </a:txBody>
                  <a:tcPr anchor="ctr"/>
                </a:tc>
                <a:tc>
                  <a:txBody>
                    <a:bodyPr/>
                    <a:lstStyle/>
                    <a:p>
                      <a:pPr algn="ctr"/>
                      <a:r>
                        <a:rPr lang="en-US" sz="1600" dirty="0" err="1" smtClean="0">
                          <a:latin typeface="Tahoma" pitchFamily="34" charset="0"/>
                          <a:ea typeface="Tahoma" pitchFamily="34" charset="0"/>
                          <a:cs typeface="Tahoma" pitchFamily="34" charset="0"/>
                        </a:rPr>
                        <a:t>PoE</a:t>
                      </a:r>
                      <a:r>
                        <a:rPr lang="en-US" sz="1600" dirty="0" smtClean="0">
                          <a:latin typeface="Tahoma" pitchFamily="34" charset="0"/>
                          <a:ea typeface="Tahoma" pitchFamily="34" charset="0"/>
                          <a:cs typeface="Tahoma" pitchFamily="34" charset="0"/>
                        </a:rPr>
                        <a:t> Port</a:t>
                      </a:r>
                      <a:endParaRPr lang="en-US" sz="1600" dirty="0">
                        <a:latin typeface="Tahoma" pitchFamily="34" charset="0"/>
                        <a:ea typeface="Tahoma" pitchFamily="34" charset="0"/>
                        <a:cs typeface="Tahoma" pitchFamily="34" charset="0"/>
                      </a:endParaRPr>
                    </a:p>
                  </a:txBody>
                  <a:tcPr anchor="ctr"/>
                </a:tc>
                <a:tc>
                  <a:txBody>
                    <a:bodyPr/>
                    <a:lstStyle/>
                    <a:p>
                      <a:pPr algn="ctr"/>
                      <a:r>
                        <a:rPr lang="en-US" sz="1600" dirty="0" err="1" smtClean="0">
                          <a:latin typeface="Tahoma" pitchFamily="34" charset="0"/>
                          <a:ea typeface="Tahoma" pitchFamily="34" charset="0"/>
                          <a:cs typeface="Tahoma" pitchFamily="34" charset="0"/>
                        </a:rPr>
                        <a:t>PoE</a:t>
                      </a:r>
                      <a:r>
                        <a:rPr lang="en-US" sz="1600" baseline="0" dirty="0" smtClean="0">
                          <a:latin typeface="Tahoma" pitchFamily="34" charset="0"/>
                          <a:ea typeface="Tahoma" pitchFamily="34" charset="0"/>
                          <a:cs typeface="Tahoma" pitchFamily="34" charset="0"/>
                        </a:rPr>
                        <a:t> Power Consumption</a:t>
                      </a:r>
                      <a:endParaRPr lang="en-US" sz="1600" dirty="0">
                        <a:latin typeface="Tahoma" pitchFamily="34" charset="0"/>
                        <a:ea typeface="Tahoma" pitchFamily="34" charset="0"/>
                        <a:cs typeface="Tahoma" pitchFamily="34" charset="0"/>
                      </a:endParaRPr>
                    </a:p>
                  </a:txBody>
                  <a:tcPr anchor="ctr"/>
                </a:tc>
                <a:tc>
                  <a:txBody>
                    <a:bodyPr/>
                    <a:lstStyle/>
                    <a:p>
                      <a:pPr algn="ctr"/>
                      <a:r>
                        <a:rPr lang="en-US" dirty="0" smtClean="0"/>
                        <a:t>Features</a:t>
                      </a:r>
                      <a:endParaRPr lang="en-US" dirty="0"/>
                    </a:p>
                  </a:txBody>
                  <a:tcPr anchor="ctr"/>
                </a:tc>
              </a:tr>
              <a:tr h="742900">
                <a:tc>
                  <a:txBody>
                    <a:bodyPr/>
                    <a:lstStyle/>
                    <a:p>
                      <a:pPr algn="ctr"/>
                      <a:r>
                        <a:rPr lang="en-US" sz="1400" dirty="0" smtClean="0">
                          <a:latin typeface="Tahoma" pitchFamily="34" charset="0"/>
                          <a:ea typeface="Tahoma" pitchFamily="34" charset="0"/>
                          <a:cs typeface="Tahoma" pitchFamily="34" charset="0"/>
                        </a:rPr>
                        <a:t>TV-IP572(P/PI)</a:t>
                      </a:r>
                      <a:endParaRPr lang="en-US" sz="1400" dirty="0">
                        <a:latin typeface="Tahoma" pitchFamily="34" charset="0"/>
                        <a:ea typeface="Tahoma" pitchFamily="34" charset="0"/>
                        <a:cs typeface="Tahoma"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itchFamily="34" charset="0"/>
                          <a:ea typeface="Tahoma" pitchFamily="34" charset="0"/>
                          <a:cs typeface="Tahoma" pitchFamily="34" charset="0"/>
                        </a:rPr>
                        <a:t>(1x) 10/100Mbps</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itchFamily="34" charset="0"/>
                          <a:ea typeface="Tahoma" pitchFamily="34" charset="0"/>
                          <a:cs typeface="Tahoma" pitchFamily="34" charset="0"/>
                        </a:rPr>
                        <a:t>(802.3af)</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smtClean="0">
                          <a:latin typeface="Tahoma" pitchFamily="34" charset="0"/>
                          <a:ea typeface="Tahoma" pitchFamily="34" charset="0"/>
                          <a:cs typeface="Tahoma" pitchFamily="34" charset="0"/>
                        </a:rPr>
                        <a:t>3.15W/</a:t>
                      </a:r>
                      <a:r>
                        <a:rPr lang="en-US" sz="1400" dirty="0" smtClean="0">
                          <a:latin typeface="Tahoma" pitchFamily="34" charset="0"/>
                          <a:ea typeface="Tahoma" pitchFamily="34" charset="0"/>
                          <a:cs typeface="Tahoma" pitchFamily="34" charset="0"/>
                        </a:rPr>
                        <a:t>4.95W</a:t>
                      </a:r>
                      <a:endParaRPr lang="pl-PL" sz="1400" dirty="0" smtClean="0">
                        <a:latin typeface="Tahoma" pitchFamily="34" charset="0"/>
                        <a:ea typeface="Tahoma" pitchFamily="34" charset="0"/>
                        <a:cs typeface="Tahoma" pitchFamily="34" charset="0"/>
                      </a:endParaRPr>
                    </a:p>
                  </a:txBody>
                  <a:tcPr anchor="ctr"/>
                </a:tc>
                <a:tc>
                  <a:txBody>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Megapixel/ H.264</a:t>
                      </a:r>
                    </a:p>
                    <a:p>
                      <a:pPr algn="ctr"/>
                      <a:r>
                        <a:rPr lang="en-US" sz="1400" dirty="0" smtClean="0">
                          <a:latin typeface="Tahoma" panose="020B0604030504040204" pitchFamily="34" charset="0"/>
                          <a:ea typeface="Tahoma" panose="020B0604030504040204" pitchFamily="34" charset="0"/>
                          <a:cs typeface="Tahoma" panose="020B0604030504040204" pitchFamily="34" charset="0"/>
                        </a:rPr>
                        <a:t>572PI</a:t>
                      </a:r>
                      <a:r>
                        <a:rPr lang="en-US" sz="1400" baseline="0" dirty="0" smtClean="0">
                          <a:latin typeface="Tahoma" panose="020B0604030504040204" pitchFamily="34" charset="0"/>
                          <a:ea typeface="Tahoma" panose="020B0604030504040204" pitchFamily="34" charset="0"/>
                          <a:cs typeface="Tahoma" panose="020B0604030504040204" pitchFamily="34" charset="0"/>
                        </a:rPr>
                        <a:t> is IR</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nchor="ctr"/>
                </a:tc>
              </a:tr>
              <a:tr h="839980">
                <a:tc>
                  <a:txBody>
                    <a:bodyPr/>
                    <a:lstStyle/>
                    <a:p>
                      <a:pPr algn="ctr"/>
                      <a:r>
                        <a:rPr lang="en-US" sz="1400" dirty="0" smtClean="0">
                          <a:latin typeface="Tahoma" pitchFamily="34" charset="0"/>
                          <a:ea typeface="Tahoma" pitchFamily="34" charset="0"/>
                          <a:cs typeface="Tahoma" pitchFamily="34" charset="0"/>
                        </a:rPr>
                        <a:t>TV-IP612P</a:t>
                      </a:r>
                      <a:endParaRPr lang="en-US" sz="1400" dirty="0">
                        <a:latin typeface="Tahoma" pitchFamily="34" charset="0"/>
                        <a:ea typeface="Tahoma" pitchFamily="34" charset="0"/>
                        <a:cs typeface="Tahoma" pitchFamily="34" charset="0"/>
                      </a:endParaRPr>
                    </a:p>
                  </a:txBody>
                  <a:tcPr anchor="b"/>
                </a:tc>
                <a:tc>
                  <a:txBody>
                    <a:bodyPr/>
                    <a:lstStyle/>
                    <a:p>
                      <a:pPr algn="ctr"/>
                      <a:r>
                        <a:rPr lang="en-US" sz="1400" dirty="0" smtClean="0">
                          <a:latin typeface="Tahoma" pitchFamily="34" charset="0"/>
                          <a:ea typeface="Tahoma" pitchFamily="34" charset="0"/>
                          <a:cs typeface="Tahoma" pitchFamily="34" charset="0"/>
                        </a:rPr>
                        <a:t>(1x) 10/100Mbps</a:t>
                      </a:r>
                    </a:p>
                    <a:p>
                      <a:pPr algn="ctr"/>
                      <a:r>
                        <a:rPr lang="en-US" sz="1400" dirty="0" smtClean="0">
                          <a:latin typeface="Tahoma" pitchFamily="34" charset="0"/>
                          <a:ea typeface="Tahoma" pitchFamily="34" charset="0"/>
                          <a:cs typeface="Tahoma" pitchFamily="34" charset="0"/>
                        </a:rPr>
                        <a:t>(802.3af)</a:t>
                      </a:r>
                      <a:endParaRPr lang="en-US" sz="1400" dirty="0">
                        <a:latin typeface="Tahoma" pitchFamily="34" charset="0"/>
                        <a:ea typeface="Tahoma" pitchFamily="34" charset="0"/>
                        <a:cs typeface="Tahoma" pitchFamily="34" charset="0"/>
                      </a:endParaRPr>
                    </a:p>
                  </a:txBody>
                  <a:tcPr anchor="ctr"/>
                </a:tc>
                <a:tc>
                  <a:txBody>
                    <a:bodyPr/>
                    <a:lstStyle/>
                    <a:p>
                      <a:pPr algn="ctr"/>
                      <a:r>
                        <a:rPr lang="en-US" sz="1400" dirty="0" smtClean="0">
                          <a:latin typeface="Tahoma" pitchFamily="34" charset="0"/>
                          <a:ea typeface="Tahoma" pitchFamily="34" charset="0"/>
                          <a:cs typeface="Tahoma" pitchFamily="34" charset="0"/>
                        </a:rPr>
                        <a:t>12W</a:t>
                      </a:r>
                    </a:p>
                  </a:txBody>
                  <a:tcPr anchor="ctr"/>
                </a:tc>
                <a:tc>
                  <a:txBody>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Optical Zoom</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nchor="ctr"/>
                </a:tc>
              </a:tr>
              <a:tr h="846567">
                <a:tc>
                  <a:txBody>
                    <a:bodyPr/>
                    <a:lstStyle/>
                    <a:p>
                      <a:pPr algn="ctr"/>
                      <a:r>
                        <a:rPr lang="en-US" sz="1400" dirty="0" smtClean="0">
                          <a:latin typeface="Tahoma" pitchFamily="34" charset="0"/>
                          <a:ea typeface="Tahoma" pitchFamily="34" charset="0"/>
                          <a:cs typeface="Tahoma" pitchFamily="34" charset="0"/>
                        </a:rPr>
                        <a:t>TV-IP672(P/PI)</a:t>
                      </a:r>
                      <a:endParaRPr lang="en-US" sz="1400" dirty="0">
                        <a:latin typeface="Tahoma" pitchFamily="34" charset="0"/>
                        <a:ea typeface="Tahoma" pitchFamily="34" charset="0"/>
                        <a:cs typeface="Tahoma" pitchFamily="34" charset="0"/>
                      </a:endParaRPr>
                    </a:p>
                  </a:txBody>
                  <a:tcPr anchor="b"/>
                </a:tc>
                <a:tc>
                  <a:txBody>
                    <a:bodyPr/>
                    <a:lstStyle/>
                    <a:p>
                      <a:pPr algn="ctr"/>
                      <a:r>
                        <a:rPr lang="en-US" sz="1400" dirty="0" smtClean="0">
                          <a:latin typeface="Tahoma" pitchFamily="34" charset="0"/>
                          <a:ea typeface="Tahoma" pitchFamily="34" charset="0"/>
                          <a:cs typeface="Tahoma" pitchFamily="34" charset="0"/>
                        </a:rPr>
                        <a:t>(1x) 10/100Mbps</a:t>
                      </a:r>
                    </a:p>
                    <a:p>
                      <a:pPr algn="ctr"/>
                      <a:r>
                        <a:rPr lang="en-US" sz="1400" dirty="0" smtClean="0">
                          <a:latin typeface="Tahoma" pitchFamily="34" charset="0"/>
                          <a:ea typeface="Tahoma" pitchFamily="34" charset="0"/>
                          <a:cs typeface="Tahoma" pitchFamily="34" charset="0"/>
                        </a:rPr>
                        <a:t>(802.3af)</a:t>
                      </a:r>
                      <a:endParaRPr lang="en-US" sz="1400" dirty="0">
                        <a:latin typeface="Tahoma" pitchFamily="34" charset="0"/>
                        <a:ea typeface="Tahoma" pitchFamily="34" charset="0"/>
                        <a:cs typeface="Tahoma" pitchFamily="34" charset="0"/>
                      </a:endParaRPr>
                    </a:p>
                  </a:txBody>
                  <a:tcPr anchor="ctr"/>
                </a:tc>
                <a:tc>
                  <a:txBody>
                    <a:bodyPr/>
                    <a:lstStyle/>
                    <a:p>
                      <a:pPr algn="ctr"/>
                      <a:r>
                        <a:rPr lang="en-US" sz="1400" dirty="0" smtClean="0">
                          <a:latin typeface="Tahoma" pitchFamily="34" charset="0"/>
                          <a:ea typeface="Tahoma" pitchFamily="34" charset="0"/>
                          <a:cs typeface="Tahoma" pitchFamily="34" charset="0"/>
                        </a:rPr>
                        <a:t>9W</a:t>
                      </a:r>
                    </a:p>
                  </a:txBody>
                  <a:tcPr anchor="ctr"/>
                </a:tc>
                <a:tc>
                  <a:txBody>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PTZ/Megapixel</a:t>
                      </a:r>
                    </a:p>
                    <a:p>
                      <a:pPr algn="ctr"/>
                      <a:r>
                        <a:rPr lang="en-US" sz="1400" smtClean="0">
                          <a:latin typeface="Tahoma" panose="020B0604030504040204" pitchFamily="34" charset="0"/>
                          <a:ea typeface="Tahoma" panose="020B0604030504040204" pitchFamily="34" charset="0"/>
                          <a:cs typeface="Tahoma" panose="020B0604030504040204" pitchFamily="34" charset="0"/>
                        </a:rPr>
                        <a:t>672PI is </a:t>
                      </a:r>
                      <a:r>
                        <a:rPr lang="en-US" sz="1400" dirty="0" smtClean="0">
                          <a:latin typeface="Tahoma" panose="020B0604030504040204" pitchFamily="34" charset="0"/>
                          <a:ea typeface="Tahoma" panose="020B0604030504040204" pitchFamily="34" charset="0"/>
                          <a:cs typeface="Tahoma" panose="020B0604030504040204" pitchFamily="34" charset="0"/>
                        </a:rPr>
                        <a:t>IR</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nchor="ctr"/>
                </a:tc>
              </a:tr>
              <a:tr h="84656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smtClean="0">
                        <a:latin typeface="Tahoma" pitchFamily="34" charset="0"/>
                        <a:ea typeface="Tahoma" pitchFamily="34" charset="0"/>
                        <a:cs typeface="Tahoma"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itchFamily="34" charset="0"/>
                          <a:ea typeface="Tahoma" pitchFamily="34" charset="0"/>
                          <a:cs typeface="Tahoma" pitchFamily="34" charset="0"/>
                        </a:rPr>
                        <a:t>TV-IP252P</a:t>
                      </a:r>
                    </a:p>
                  </a:txBody>
                  <a:tcPr anchor="b"/>
                </a:tc>
                <a:tc>
                  <a:txBody>
                    <a:bodyPr/>
                    <a:lstStyle/>
                    <a:p>
                      <a:pPr algn="ctr"/>
                      <a:r>
                        <a:rPr lang="en-US" sz="1400" dirty="0" smtClean="0">
                          <a:latin typeface="Tahoma" pitchFamily="34" charset="0"/>
                          <a:ea typeface="Tahoma" pitchFamily="34" charset="0"/>
                          <a:cs typeface="Tahoma" pitchFamily="34" charset="0"/>
                        </a:rPr>
                        <a:t>(1x) 10/100Mbps</a:t>
                      </a:r>
                    </a:p>
                    <a:p>
                      <a:pPr algn="ctr"/>
                      <a:r>
                        <a:rPr lang="en-US" sz="1400" dirty="0" smtClean="0">
                          <a:latin typeface="Tahoma" pitchFamily="34" charset="0"/>
                          <a:ea typeface="Tahoma" pitchFamily="34" charset="0"/>
                          <a:cs typeface="Tahoma" pitchFamily="34" charset="0"/>
                        </a:rPr>
                        <a:t>(802.3af)</a:t>
                      </a:r>
                      <a:endParaRPr lang="en-US" sz="1400" dirty="0">
                        <a:latin typeface="Tahoma" pitchFamily="34" charset="0"/>
                        <a:ea typeface="Tahoma" pitchFamily="34" charset="0"/>
                        <a:cs typeface="Tahoma" pitchFamily="34" charset="0"/>
                      </a:endParaRPr>
                    </a:p>
                  </a:txBody>
                  <a:tcPr anchor="ctr"/>
                </a:tc>
                <a:tc>
                  <a:txBody>
                    <a:bodyPr/>
                    <a:lstStyle/>
                    <a:p>
                      <a:pPr algn="ctr"/>
                      <a:r>
                        <a:rPr lang="en-US" sz="1400" dirty="0" smtClean="0">
                          <a:latin typeface="Tahoma" pitchFamily="34" charset="0"/>
                          <a:ea typeface="Tahoma" pitchFamily="34" charset="0"/>
                          <a:cs typeface="Tahoma" pitchFamily="34" charset="0"/>
                        </a:rPr>
                        <a:t>8W</a:t>
                      </a:r>
                    </a:p>
                  </a:txBody>
                  <a:tcPr anchor="ctr"/>
                </a:tc>
                <a:tc>
                  <a:txBody>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Fixed Dome</a:t>
                      </a:r>
                    </a:p>
                  </a:txBody>
                  <a:tcPr anchor="ctr"/>
                </a:tc>
              </a:tr>
              <a:tr h="846567">
                <a:tc>
                  <a:txBody>
                    <a:bodyPr/>
                    <a:lstStyle/>
                    <a:p>
                      <a:pPr algn="ctr"/>
                      <a:r>
                        <a:rPr lang="en-US" sz="1400" dirty="0" smtClean="0">
                          <a:latin typeface="Tahoma" pitchFamily="34" charset="0"/>
                          <a:ea typeface="Tahoma" pitchFamily="34" charset="0"/>
                          <a:cs typeface="Tahoma" pitchFamily="34" charset="0"/>
                        </a:rPr>
                        <a:t>TV-IP262PI</a:t>
                      </a:r>
                      <a:endParaRPr lang="en-US" sz="1400" dirty="0">
                        <a:latin typeface="Tahoma" pitchFamily="34" charset="0"/>
                        <a:ea typeface="Tahoma" pitchFamily="34" charset="0"/>
                        <a:cs typeface="Tahoma" pitchFamily="34" charset="0"/>
                      </a:endParaRPr>
                    </a:p>
                  </a:txBody>
                  <a:tcPr anchor="b"/>
                </a:tc>
                <a:tc>
                  <a:txBody>
                    <a:bodyPr/>
                    <a:lstStyle/>
                    <a:p>
                      <a:pPr algn="ctr"/>
                      <a:r>
                        <a:rPr lang="en-US" sz="1400" dirty="0" smtClean="0">
                          <a:latin typeface="Tahoma" pitchFamily="34" charset="0"/>
                          <a:ea typeface="Tahoma" pitchFamily="34" charset="0"/>
                          <a:cs typeface="Tahoma" pitchFamily="34" charset="0"/>
                        </a:rPr>
                        <a:t>(1x) 10/100Mbps</a:t>
                      </a:r>
                    </a:p>
                    <a:p>
                      <a:pPr algn="ctr"/>
                      <a:r>
                        <a:rPr lang="en-US" sz="1400" dirty="0" smtClean="0">
                          <a:latin typeface="Tahoma" pitchFamily="34" charset="0"/>
                          <a:ea typeface="Tahoma" pitchFamily="34" charset="0"/>
                          <a:cs typeface="Tahoma" pitchFamily="34" charset="0"/>
                        </a:rPr>
                        <a:t>(802.3af)</a:t>
                      </a:r>
                      <a:endParaRPr lang="en-US" sz="1400" dirty="0">
                        <a:latin typeface="Tahoma" pitchFamily="34" charset="0"/>
                        <a:ea typeface="Tahoma" pitchFamily="34" charset="0"/>
                        <a:cs typeface="Tahoma" pitchFamily="34" charset="0"/>
                      </a:endParaRPr>
                    </a:p>
                  </a:txBody>
                  <a:tcPr anchor="ctr"/>
                </a:tc>
                <a:tc>
                  <a:txBody>
                    <a:bodyPr/>
                    <a:lstStyle/>
                    <a:p>
                      <a:pPr algn="ctr"/>
                      <a:r>
                        <a:rPr lang="en-US" sz="1400" dirty="0" smtClean="0">
                          <a:latin typeface="Tahoma" pitchFamily="34" charset="0"/>
                          <a:ea typeface="Tahoma" pitchFamily="34" charset="0"/>
                          <a:cs typeface="Tahoma" pitchFamily="34" charset="0"/>
                        </a:rPr>
                        <a:t>7W</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anose="020B0604030504040204" pitchFamily="34" charset="0"/>
                          <a:ea typeface="Tahoma" panose="020B0604030504040204" pitchFamily="34" charset="0"/>
                          <a:cs typeface="Tahoma" panose="020B0604030504040204" pitchFamily="34" charset="0"/>
                        </a:rPr>
                        <a:t>Megapixel/H.264</a:t>
                      </a:r>
                    </a:p>
                  </a:txBody>
                  <a:tcPr anchor="ctr"/>
                </a:tc>
              </a:tr>
            </a:tbl>
          </a:graphicData>
        </a:graphic>
      </p:graphicFrame>
      <p:pic>
        <p:nvPicPr>
          <p:cNvPr id="12" name="Picture 5"/>
          <p:cNvPicPr>
            <a:picLocks noChangeAspect="1" noChangeArrowheads="1"/>
          </p:cNvPicPr>
          <p:nvPr/>
        </p:nvPicPr>
        <p:blipFill>
          <a:blip r:embed="rId2" cstate="print">
            <a:clrChange>
              <a:clrFrom>
                <a:srgbClr val="E8D0D0"/>
              </a:clrFrom>
              <a:clrTo>
                <a:srgbClr val="E8D0D0">
                  <a:alpha val="0"/>
                </a:srgbClr>
              </a:clrTo>
            </a:clrChange>
            <a:extLst>
              <a:ext uri="{28A0092B-C50C-407E-A947-70E740481C1C}">
                <a14:useLocalDpi xmlns:a14="http://schemas.microsoft.com/office/drawing/2010/main" val="0"/>
              </a:ext>
            </a:extLst>
          </a:blip>
          <a:srcRect/>
          <a:stretch>
            <a:fillRect/>
          </a:stretch>
        </p:blipFill>
        <p:spPr bwMode="auto">
          <a:xfrm>
            <a:off x="1985567" y="1945107"/>
            <a:ext cx="280232"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3">
            <a:clrChange>
              <a:clrFrom>
                <a:srgbClr val="E8D0D0"/>
              </a:clrFrom>
              <a:clrTo>
                <a:srgbClr val="E8D0D0">
                  <a:alpha val="0"/>
                </a:srgbClr>
              </a:clrTo>
            </a:clrChange>
            <a:extLst>
              <a:ext uri="{28A0092B-C50C-407E-A947-70E740481C1C}">
                <a14:useLocalDpi xmlns:a14="http://schemas.microsoft.com/office/drawing/2010/main" val="0"/>
              </a:ext>
            </a:extLst>
          </a:blip>
          <a:srcRect/>
          <a:stretch>
            <a:fillRect/>
          </a:stretch>
        </p:blipFill>
        <p:spPr bwMode="auto">
          <a:xfrm>
            <a:off x="1879361" y="3503523"/>
            <a:ext cx="492645" cy="537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4" cstate="print">
            <a:clrChange>
              <a:clrFrom>
                <a:srgbClr val="FFFFFF"/>
              </a:clrFrom>
              <a:clrTo>
                <a:srgbClr val="FFFFFF">
                  <a:alpha val="0"/>
                </a:srgbClr>
              </a:clrTo>
            </a:clrChange>
          </a:blip>
          <a:srcRect t="1172" b="76292"/>
          <a:stretch>
            <a:fillRect/>
          </a:stretch>
        </p:blipFill>
        <p:spPr bwMode="auto">
          <a:xfrm>
            <a:off x="1849458" y="2626580"/>
            <a:ext cx="552450" cy="576470"/>
          </a:xfrm>
          <a:prstGeom prst="rect">
            <a:avLst/>
          </a:prstGeom>
          <a:noFill/>
          <a:ln w="9525">
            <a:noFill/>
            <a:miter lim="800000"/>
            <a:headEnd/>
            <a:tailEnd/>
          </a:ln>
        </p:spPr>
      </p:pic>
      <p:sp>
        <p:nvSpPr>
          <p:cNvPr id="16" name="Rectangle 15"/>
          <p:cNvSpPr/>
          <p:nvPr/>
        </p:nvSpPr>
        <p:spPr>
          <a:xfrm>
            <a:off x="1535394" y="11333"/>
            <a:ext cx="6541807" cy="830997"/>
          </a:xfrm>
          <a:prstGeom prst="rect">
            <a:avLst/>
          </a:prstGeom>
        </p:spPr>
        <p:txBody>
          <a:bodyPr wrap="square">
            <a:spAutoFit/>
          </a:bodyPr>
          <a:lstStyle/>
          <a:p>
            <a:pPr>
              <a:defRPr/>
            </a:pPr>
            <a:r>
              <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 IP Cameras</a:t>
            </a:r>
          </a:p>
        </p:txBody>
      </p:sp>
      <p:pic>
        <p:nvPicPr>
          <p:cNvPr id="9"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850837" y="4459033"/>
            <a:ext cx="510923" cy="380688"/>
          </a:xfrm>
          <a:prstGeom prst="rect">
            <a:avLst/>
          </a:prstGeom>
          <a:noFill/>
          <a:ln w="9525">
            <a:noFill/>
            <a:miter lim="800000"/>
            <a:headEnd/>
            <a:tailEnd/>
          </a:ln>
        </p:spPr>
      </p:pic>
      <p:pic>
        <p:nvPicPr>
          <p:cNvPr id="17" name="Picture 3"/>
          <p:cNvPicPr>
            <a:picLocks noChangeAspect="1" noChangeArrowheads="1"/>
          </p:cNvPicPr>
          <p:nvPr/>
        </p:nvPicPr>
        <p:blipFill>
          <a:blip r:embed="rId6" cstate="print">
            <a:clrChange>
              <a:clrFrom>
                <a:srgbClr val="E8D0D0"/>
              </a:clrFrom>
              <a:clrTo>
                <a:srgbClr val="E8D0D0">
                  <a:alpha val="0"/>
                </a:srgbClr>
              </a:clrTo>
            </a:clrChange>
            <a:extLst>
              <a:ext uri="{28A0092B-C50C-407E-A947-70E740481C1C}">
                <a14:useLocalDpi xmlns:a14="http://schemas.microsoft.com/office/drawing/2010/main" val="0"/>
              </a:ext>
            </a:extLst>
          </a:blip>
          <a:srcRect/>
          <a:stretch>
            <a:fillRect/>
          </a:stretch>
        </p:blipFill>
        <p:spPr bwMode="auto">
          <a:xfrm>
            <a:off x="1864636" y="5334000"/>
            <a:ext cx="407297" cy="421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57939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35394" y="11333"/>
            <a:ext cx="6541807" cy="830997"/>
          </a:xfrm>
          <a:prstGeom prst="rect">
            <a:avLst/>
          </a:prstGeom>
        </p:spPr>
        <p:txBody>
          <a:bodyPr wrap="square">
            <a:spAutoFit/>
          </a:bodyPr>
          <a:lstStyle/>
          <a:p>
            <a:pPr>
              <a:defRPr/>
            </a:pPr>
            <a:r>
              <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 IP Cameras</a:t>
            </a:r>
          </a:p>
        </p:txBody>
      </p:sp>
      <p:graphicFrame>
        <p:nvGraphicFramePr>
          <p:cNvPr id="10" name="Content Placeholder 3"/>
          <p:cNvGraphicFramePr>
            <a:graphicFrameLocks/>
          </p:cNvGraphicFramePr>
          <p:nvPr>
            <p:extLst>
              <p:ext uri="{D42A27DB-BD31-4B8C-83A1-F6EECF244321}">
                <p14:modId xmlns:p14="http://schemas.microsoft.com/office/powerpoint/2010/main" val="2567549292"/>
              </p:ext>
            </p:extLst>
          </p:nvPr>
        </p:nvGraphicFramePr>
        <p:xfrm>
          <a:off x="838200" y="1523999"/>
          <a:ext cx="11277600" cy="4552430"/>
        </p:xfrm>
        <a:graphic>
          <a:graphicData uri="http://schemas.openxmlformats.org/drawingml/2006/table">
            <a:tbl>
              <a:tblPr firstRow="1" bandRow="1">
                <a:tableStyleId>{21E4AEA4-8DFA-4A89-87EB-49C32662AFE0}</a:tableStyleId>
              </a:tblPr>
              <a:tblGrid>
                <a:gridCol w="2561576"/>
                <a:gridCol w="2439601"/>
                <a:gridCol w="3781378"/>
                <a:gridCol w="2495045"/>
              </a:tblGrid>
              <a:tr h="358941">
                <a:tc>
                  <a:txBody>
                    <a:bodyPr/>
                    <a:lstStyle/>
                    <a:p>
                      <a:pPr algn="ctr"/>
                      <a:r>
                        <a:rPr lang="en-US" sz="1600" dirty="0" smtClean="0">
                          <a:latin typeface="Tahoma" pitchFamily="34" charset="0"/>
                          <a:ea typeface="Tahoma" pitchFamily="34" charset="0"/>
                          <a:cs typeface="Tahoma" pitchFamily="34" charset="0"/>
                        </a:rPr>
                        <a:t>Model</a:t>
                      </a:r>
                      <a:endParaRPr lang="en-US" sz="1600" dirty="0">
                        <a:latin typeface="Tahoma" pitchFamily="34" charset="0"/>
                        <a:ea typeface="Tahoma" pitchFamily="34" charset="0"/>
                        <a:cs typeface="Tahoma" pitchFamily="34" charset="0"/>
                      </a:endParaRPr>
                    </a:p>
                  </a:txBody>
                  <a:tcPr anchor="ctr"/>
                </a:tc>
                <a:tc>
                  <a:txBody>
                    <a:bodyPr/>
                    <a:lstStyle/>
                    <a:p>
                      <a:pPr algn="ctr"/>
                      <a:r>
                        <a:rPr lang="en-US" sz="1600" dirty="0" err="1" smtClean="0">
                          <a:latin typeface="Tahoma" pitchFamily="34" charset="0"/>
                          <a:ea typeface="Tahoma" pitchFamily="34" charset="0"/>
                          <a:cs typeface="Tahoma" pitchFamily="34" charset="0"/>
                        </a:rPr>
                        <a:t>PoE</a:t>
                      </a:r>
                      <a:r>
                        <a:rPr lang="en-US" sz="1600" dirty="0" smtClean="0">
                          <a:latin typeface="Tahoma" pitchFamily="34" charset="0"/>
                          <a:ea typeface="Tahoma" pitchFamily="34" charset="0"/>
                          <a:cs typeface="Tahoma" pitchFamily="34" charset="0"/>
                        </a:rPr>
                        <a:t> Port</a:t>
                      </a:r>
                      <a:endParaRPr lang="en-US" sz="1600" dirty="0">
                        <a:latin typeface="Tahoma" pitchFamily="34" charset="0"/>
                        <a:ea typeface="Tahoma" pitchFamily="34" charset="0"/>
                        <a:cs typeface="Tahoma" pitchFamily="34" charset="0"/>
                      </a:endParaRPr>
                    </a:p>
                  </a:txBody>
                  <a:tcPr anchor="ctr"/>
                </a:tc>
                <a:tc>
                  <a:txBody>
                    <a:bodyPr/>
                    <a:lstStyle/>
                    <a:p>
                      <a:pPr algn="ctr"/>
                      <a:r>
                        <a:rPr lang="en-US" sz="1600" dirty="0" err="1" smtClean="0">
                          <a:latin typeface="Tahoma" pitchFamily="34" charset="0"/>
                          <a:ea typeface="Tahoma" pitchFamily="34" charset="0"/>
                          <a:cs typeface="Tahoma" pitchFamily="34" charset="0"/>
                        </a:rPr>
                        <a:t>PoE</a:t>
                      </a:r>
                      <a:r>
                        <a:rPr lang="en-US" sz="1600" baseline="0" dirty="0" smtClean="0">
                          <a:latin typeface="Tahoma" pitchFamily="34" charset="0"/>
                          <a:ea typeface="Tahoma" pitchFamily="34" charset="0"/>
                          <a:cs typeface="Tahoma" pitchFamily="34" charset="0"/>
                        </a:rPr>
                        <a:t> Power Consumption</a:t>
                      </a:r>
                      <a:endParaRPr lang="en-US" sz="1600" dirty="0">
                        <a:latin typeface="Tahoma" pitchFamily="34" charset="0"/>
                        <a:ea typeface="Tahoma" pitchFamily="34" charset="0"/>
                        <a:cs typeface="Tahoma" pitchFamily="34" charset="0"/>
                      </a:endParaRPr>
                    </a:p>
                  </a:txBody>
                  <a:tcPr anchor="ctr"/>
                </a:tc>
                <a:tc>
                  <a:txBody>
                    <a:bodyPr/>
                    <a:lstStyle/>
                    <a:p>
                      <a:pPr algn="ctr"/>
                      <a:r>
                        <a:rPr lang="en-US" dirty="0" smtClean="0"/>
                        <a:t>Features</a:t>
                      </a:r>
                      <a:endParaRPr lang="en-US" dirty="0"/>
                    </a:p>
                  </a:txBody>
                  <a:tcPr anchor="ctr"/>
                </a:tc>
              </a:tr>
              <a:tr h="717882">
                <a:tc>
                  <a:txBody>
                    <a:bodyPr/>
                    <a:lstStyle/>
                    <a:p>
                      <a:pPr algn="ctr"/>
                      <a:r>
                        <a:rPr lang="en-US" sz="1400" dirty="0" smtClean="0">
                          <a:latin typeface="Tahoma" pitchFamily="34" charset="0"/>
                          <a:ea typeface="Tahoma" pitchFamily="34" charset="0"/>
                          <a:cs typeface="Tahoma" pitchFamily="34" charset="0"/>
                        </a:rPr>
                        <a:t>TV-IP311PI</a:t>
                      </a:r>
                      <a:endParaRPr lang="en-US" sz="1400" dirty="0">
                        <a:latin typeface="Tahoma" pitchFamily="34" charset="0"/>
                        <a:ea typeface="Tahoma" pitchFamily="34" charset="0"/>
                        <a:cs typeface="Tahoma" pitchFamily="34" charset="0"/>
                      </a:endParaRPr>
                    </a:p>
                  </a:txBody>
                  <a:tcPr anchor="b"/>
                </a:tc>
                <a:tc>
                  <a:txBody>
                    <a:bodyPr/>
                    <a:lstStyle/>
                    <a:p>
                      <a:pPr algn="ctr"/>
                      <a:r>
                        <a:rPr lang="en-US" sz="1400" dirty="0" smtClean="0">
                          <a:latin typeface="Tahoma" pitchFamily="34" charset="0"/>
                          <a:ea typeface="Tahoma" pitchFamily="34" charset="0"/>
                          <a:cs typeface="Tahoma" pitchFamily="34" charset="0"/>
                        </a:rPr>
                        <a:t>(1x) 10/100Mbps</a:t>
                      </a:r>
                    </a:p>
                    <a:p>
                      <a:pPr algn="ctr"/>
                      <a:r>
                        <a:rPr lang="en-US" sz="1400" dirty="0" smtClean="0">
                          <a:latin typeface="Tahoma" pitchFamily="34" charset="0"/>
                          <a:ea typeface="Tahoma" pitchFamily="34" charset="0"/>
                          <a:cs typeface="Tahoma" pitchFamily="34" charset="0"/>
                        </a:rPr>
                        <a:t>(802.3af)</a:t>
                      </a:r>
                    </a:p>
                    <a:p>
                      <a:pPr algn="ctr"/>
                      <a:endParaRPr lang="en-US" sz="1400" dirty="0">
                        <a:latin typeface="Tahoma" pitchFamily="34" charset="0"/>
                        <a:ea typeface="Tahoma" pitchFamily="34" charset="0"/>
                        <a:cs typeface="Tahoma" pitchFamily="34" charset="0"/>
                      </a:endParaRPr>
                    </a:p>
                  </a:txBody>
                  <a:tcPr anchor="ctr"/>
                </a:tc>
                <a:tc>
                  <a:txBody>
                    <a:bodyPr/>
                    <a:lstStyle/>
                    <a:p>
                      <a:pPr algn="ctr"/>
                      <a:r>
                        <a:rPr lang="en-US" sz="1400" dirty="0" smtClean="0">
                          <a:latin typeface="Tahoma" pitchFamily="34" charset="0"/>
                          <a:ea typeface="Tahoma" pitchFamily="34" charset="0"/>
                          <a:cs typeface="Tahoma" pitchFamily="34" charset="0"/>
                        </a:rPr>
                        <a:t>5W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3 Megapixel resolution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ONVIF</a:t>
                      </a:r>
                    </a:p>
                  </a:txBody>
                  <a:tcPr anchor="ctr"/>
                </a:tc>
              </a:tr>
              <a:tr h="717882">
                <a:tc>
                  <a:txBody>
                    <a:bodyPr/>
                    <a:lstStyle/>
                    <a:p>
                      <a:pPr algn="ctr"/>
                      <a:r>
                        <a:rPr lang="en-US" sz="1400" dirty="0" smtClean="0">
                          <a:latin typeface="Tahoma" pitchFamily="34" charset="0"/>
                          <a:ea typeface="Tahoma" pitchFamily="34" charset="0"/>
                          <a:cs typeface="Tahoma" pitchFamily="34" charset="0"/>
                        </a:rPr>
                        <a:t>TV-IP302P1</a:t>
                      </a:r>
                      <a:endParaRPr lang="en-US" sz="1400" dirty="0">
                        <a:latin typeface="Tahoma" pitchFamily="34" charset="0"/>
                        <a:ea typeface="Tahoma" pitchFamily="34" charset="0"/>
                        <a:cs typeface="Tahoma" pitchFamily="34" charset="0"/>
                      </a:endParaRPr>
                    </a:p>
                  </a:txBody>
                  <a:tcPr anchor="b"/>
                </a:tc>
                <a:tc>
                  <a:txBody>
                    <a:bodyPr/>
                    <a:lstStyle/>
                    <a:p>
                      <a:pPr algn="ctr"/>
                      <a:r>
                        <a:rPr lang="en-US" sz="1400" dirty="0" smtClean="0">
                          <a:latin typeface="Tahoma" pitchFamily="34" charset="0"/>
                          <a:ea typeface="Tahoma" pitchFamily="34" charset="0"/>
                          <a:cs typeface="Tahoma" pitchFamily="34" charset="0"/>
                        </a:rPr>
                        <a:t>(1x) 10/100Mbps</a:t>
                      </a:r>
                    </a:p>
                    <a:p>
                      <a:pPr algn="ctr"/>
                      <a:r>
                        <a:rPr lang="en-US" sz="1400" dirty="0" smtClean="0">
                          <a:latin typeface="Tahoma" pitchFamily="34" charset="0"/>
                          <a:ea typeface="Tahoma" pitchFamily="34" charset="0"/>
                          <a:cs typeface="Tahoma" pitchFamily="34" charset="0"/>
                        </a:rPr>
                        <a:t>(802.3af)</a:t>
                      </a:r>
                    </a:p>
                    <a:p>
                      <a:pPr algn="ctr"/>
                      <a:endParaRPr lang="en-US" sz="1400" dirty="0">
                        <a:latin typeface="Tahoma" pitchFamily="34" charset="0"/>
                        <a:ea typeface="Tahoma" pitchFamily="34" charset="0"/>
                        <a:cs typeface="Tahoma" pitchFamily="34" charset="0"/>
                      </a:endParaRPr>
                    </a:p>
                  </a:txBody>
                  <a:tcPr anchor="ctr"/>
                </a:tc>
                <a:tc>
                  <a:txBody>
                    <a:bodyPr/>
                    <a:lstStyle/>
                    <a:p>
                      <a:pPr algn="ctr"/>
                      <a:r>
                        <a:rPr lang="en-US" sz="1400" dirty="0" smtClean="0">
                          <a:latin typeface="Tahoma" pitchFamily="34" charset="0"/>
                          <a:ea typeface="Tahoma" pitchFamily="34" charset="0"/>
                          <a:cs typeface="Tahoma" pitchFamily="34" charset="0"/>
                        </a:rPr>
                        <a:t>6.24W</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anose="020B0604030504040204" pitchFamily="34" charset="0"/>
                          <a:ea typeface="Tahoma" panose="020B0604030504040204" pitchFamily="34" charset="0"/>
                          <a:cs typeface="Tahoma" panose="020B0604030504040204" pitchFamily="34" charset="0"/>
                        </a:rPr>
                        <a:t>Wide angle Megapixel/H.264</a:t>
                      </a:r>
                    </a:p>
                  </a:txBody>
                  <a:tcPr anchor="ctr"/>
                </a:tc>
              </a:tr>
              <a:tr h="717882">
                <a:tc>
                  <a:txBody>
                    <a:bodyPr/>
                    <a:lstStyle/>
                    <a:p>
                      <a:pPr algn="ctr"/>
                      <a:r>
                        <a:rPr lang="en-US" sz="1400" dirty="0" smtClean="0">
                          <a:latin typeface="Tahoma" pitchFamily="34" charset="0"/>
                          <a:ea typeface="Tahoma" pitchFamily="34" charset="0"/>
                          <a:cs typeface="Tahoma" pitchFamily="34" charset="0"/>
                        </a:rPr>
                        <a:t>TV-IP322P</a:t>
                      </a:r>
                      <a:endParaRPr lang="en-US" sz="1400" dirty="0">
                        <a:latin typeface="Tahoma" pitchFamily="34" charset="0"/>
                        <a:ea typeface="Tahoma" pitchFamily="34" charset="0"/>
                        <a:cs typeface="Tahoma" pitchFamily="34" charset="0"/>
                      </a:endParaRPr>
                    </a:p>
                  </a:txBody>
                  <a:tcPr anchor="b"/>
                </a:tc>
                <a:tc>
                  <a:txBody>
                    <a:bodyPr/>
                    <a:lstStyle/>
                    <a:p>
                      <a:pPr algn="ctr"/>
                      <a:r>
                        <a:rPr lang="en-US" sz="1400" dirty="0" smtClean="0">
                          <a:latin typeface="Tahoma" pitchFamily="34" charset="0"/>
                          <a:ea typeface="Tahoma" pitchFamily="34" charset="0"/>
                          <a:cs typeface="Tahoma" pitchFamily="34" charset="0"/>
                        </a:rPr>
                        <a:t>(1x) 10/100Mbps</a:t>
                      </a:r>
                    </a:p>
                    <a:p>
                      <a:pPr algn="ctr"/>
                      <a:r>
                        <a:rPr lang="en-US" sz="1400" dirty="0" smtClean="0">
                          <a:latin typeface="Tahoma" pitchFamily="34" charset="0"/>
                          <a:ea typeface="Tahoma" pitchFamily="34" charset="0"/>
                          <a:cs typeface="Tahoma" pitchFamily="34" charset="0"/>
                        </a:rPr>
                        <a:t>(802.3af)</a:t>
                      </a:r>
                    </a:p>
                    <a:p>
                      <a:pPr algn="ctr"/>
                      <a:endParaRPr lang="en-US" sz="1400" dirty="0">
                        <a:latin typeface="Tahoma" pitchFamily="34" charset="0"/>
                        <a:ea typeface="Tahoma" pitchFamily="34" charset="0"/>
                        <a:cs typeface="Tahoma" pitchFamily="34" charset="0"/>
                      </a:endParaRPr>
                    </a:p>
                  </a:txBody>
                  <a:tcPr anchor="ctr"/>
                </a:tc>
                <a:tc>
                  <a:txBody>
                    <a:bodyPr/>
                    <a:lstStyle/>
                    <a:p>
                      <a:pPr algn="ctr"/>
                      <a:r>
                        <a:rPr lang="en-US" sz="1400" dirty="0" smtClean="0">
                          <a:latin typeface="Tahoma" pitchFamily="34" charset="0"/>
                          <a:ea typeface="Tahoma" pitchFamily="34" charset="0"/>
                          <a:cs typeface="Tahoma" pitchFamily="34" charset="0"/>
                        </a:rPr>
                        <a:t>9.5W</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Narrow field of vision </a:t>
                      </a:r>
                      <a:r>
                        <a:rPr lang="en-US" sz="1400" dirty="0" smtClean="0">
                          <a:latin typeface="Tahoma" panose="020B0604030504040204" pitchFamily="34" charset="0"/>
                          <a:ea typeface="Tahoma" panose="020B0604030504040204" pitchFamily="34" charset="0"/>
                          <a:cs typeface="Tahoma" panose="020B0604030504040204" pitchFamily="34" charset="0"/>
                        </a:rPr>
                        <a:t>Megapixel/H.264</a:t>
                      </a:r>
                    </a:p>
                  </a:txBody>
                  <a:tcPr anchor="ctr"/>
                </a:tc>
              </a:tr>
              <a:tr h="71788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itchFamily="34" charset="0"/>
                          <a:ea typeface="Tahoma" pitchFamily="34" charset="0"/>
                          <a:cs typeface="Tahoma" pitchFamily="34" charset="0"/>
                        </a:rPr>
                        <a:t>TV-IP310PI</a:t>
                      </a:r>
                    </a:p>
                  </a:txBody>
                  <a:tcPr anchor="b"/>
                </a:tc>
                <a:tc>
                  <a:txBody>
                    <a:bodyPr/>
                    <a:lstStyle/>
                    <a:p>
                      <a:pPr algn="ctr"/>
                      <a:r>
                        <a:rPr lang="en-US" sz="1400" dirty="0" smtClean="0">
                          <a:latin typeface="Tahoma" pitchFamily="34" charset="0"/>
                          <a:ea typeface="Tahoma" pitchFamily="34" charset="0"/>
                          <a:cs typeface="Tahoma" pitchFamily="34" charset="0"/>
                        </a:rPr>
                        <a:t>(1x) 10/100Mbps</a:t>
                      </a:r>
                    </a:p>
                    <a:p>
                      <a:pPr algn="ctr"/>
                      <a:r>
                        <a:rPr lang="en-US" sz="1400" dirty="0" smtClean="0">
                          <a:latin typeface="Tahoma" pitchFamily="34" charset="0"/>
                          <a:ea typeface="Tahoma" pitchFamily="34" charset="0"/>
                          <a:cs typeface="Tahoma" pitchFamily="34" charset="0"/>
                        </a:rPr>
                        <a:t>(802.3af)</a:t>
                      </a:r>
                    </a:p>
                    <a:p>
                      <a:pPr algn="ctr"/>
                      <a:endParaRPr lang="en-US" sz="1400" dirty="0">
                        <a:latin typeface="Tahoma" pitchFamily="34" charset="0"/>
                        <a:ea typeface="Tahoma" pitchFamily="34" charset="0"/>
                        <a:cs typeface="Tahoma"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itchFamily="34" charset="0"/>
                          <a:ea typeface="Tahoma" pitchFamily="34" charset="0"/>
                          <a:cs typeface="Tahoma" pitchFamily="34" charset="0"/>
                        </a:rPr>
                        <a:t>5W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3 Megapixel resolution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ONVIF</a:t>
                      </a:r>
                    </a:p>
                  </a:txBody>
                  <a:tcPr anchor="ctr"/>
                </a:tc>
              </a:tr>
              <a:tr h="63029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smtClean="0">
                        <a:latin typeface="Tahoma" pitchFamily="34" charset="0"/>
                        <a:ea typeface="Tahoma" pitchFamily="34" charset="0"/>
                        <a:cs typeface="Tahoma"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itchFamily="34" charset="0"/>
                          <a:ea typeface="Tahoma" pitchFamily="34" charset="0"/>
                          <a:cs typeface="Tahoma" pitchFamily="34" charset="0"/>
                        </a:rPr>
                        <a:t>TV-IP430PI</a:t>
                      </a:r>
                    </a:p>
                  </a:txBody>
                  <a:tcPr anchor="b"/>
                </a:tc>
                <a:tc>
                  <a:txBody>
                    <a:bodyPr/>
                    <a:lstStyle/>
                    <a:p>
                      <a:pPr algn="ctr"/>
                      <a:r>
                        <a:rPr lang="en-US" sz="1400" dirty="0" smtClean="0">
                          <a:latin typeface="Tahoma" pitchFamily="34" charset="0"/>
                          <a:ea typeface="Tahoma" pitchFamily="34" charset="0"/>
                          <a:cs typeface="Tahoma" pitchFamily="34" charset="0"/>
                        </a:rPr>
                        <a:t>(1x) 10/100Mbps </a:t>
                      </a:r>
                      <a:r>
                        <a:rPr lang="en-US" sz="1400" dirty="0" err="1" smtClean="0">
                          <a:latin typeface="Tahoma" pitchFamily="34" charset="0"/>
                          <a:ea typeface="Tahoma" pitchFamily="34" charset="0"/>
                          <a:cs typeface="Tahoma" pitchFamily="34" charset="0"/>
                        </a:rPr>
                        <a:t>PoE</a:t>
                      </a:r>
                      <a:r>
                        <a:rPr lang="en-US" sz="1400" baseline="0" dirty="0" smtClean="0">
                          <a:latin typeface="Tahoma" pitchFamily="34" charset="0"/>
                          <a:ea typeface="Tahoma" pitchFamily="34" charset="0"/>
                          <a:cs typeface="Tahoma" pitchFamily="34" charset="0"/>
                        </a:rPr>
                        <a:t> +</a:t>
                      </a:r>
                      <a:endParaRPr lang="en-US" sz="1400" dirty="0" smtClean="0">
                        <a:latin typeface="Tahoma" pitchFamily="34" charset="0"/>
                        <a:ea typeface="Tahoma" pitchFamily="34" charset="0"/>
                        <a:cs typeface="Tahoma" pitchFamily="34" charset="0"/>
                      </a:endParaRPr>
                    </a:p>
                    <a:p>
                      <a:pPr algn="ctr"/>
                      <a:r>
                        <a:rPr lang="en-US" sz="1400" dirty="0" smtClean="0">
                          <a:latin typeface="Tahoma" pitchFamily="34" charset="0"/>
                          <a:ea typeface="Tahoma" pitchFamily="34" charset="0"/>
                          <a:cs typeface="Tahoma" pitchFamily="34" charset="0"/>
                        </a:rPr>
                        <a:t>(802.3at)</a:t>
                      </a:r>
                    </a:p>
                  </a:txBody>
                  <a:tcPr anchor="ctr"/>
                </a:tc>
                <a:tc>
                  <a:txBody>
                    <a:bodyPr/>
                    <a:lstStyle/>
                    <a:p>
                      <a:pPr algn="ctr"/>
                      <a:r>
                        <a:rPr lang="en-US" sz="1400" dirty="0" smtClean="0">
                          <a:latin typeface="Tahoma" pitchFamily="34" charset="0"/>
                          <a:ea typeface="Tahoma" pitchFamily="34" charset="0"/>
                          <a:cs typeface="Tahoma" pitchFamily="34" charset="0"/>
                        </a:rPr>
                        <a:t>20W</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anose="020B0604030504040204" pitchFamily="34" charset="0"/>
                          <a:ea typeface="Tahoma" panose="020B0604030504040204" pitchFamily="34" charset="0"/>
                          <a:cs typeface="Tahoma" panose="020B0604030504040204" pitchFamily="34" charset="0"/>
                        </a:rPr>
                        <a:t>2 Megapixel/H.264</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anose="020B0604030504040204" pitchFamily="34" charset="0"/>
                          <a:ea typeface="Tahoma" panose="020B0604030504040204" pitchFamily="34" charset="0"/>
                          <a:cs typeface="Tahoma" panose="020B0604030504040204" pitchFamily="34" charset="0"/>
                        </a:rPr>
                        <a:t>ONVIF</a:t>
                      </a:r>
                      <a:r>
                        <a:rPr lang="en-US" sz="1400" baseline="0" dirty="0" smtClean="0">
                          <a:latin typeface="Tahoma" panose="020B0604030504040204" pitchFamily="34" charset="0"/>
                          <a:ea typeface="Tahoma" panose="020B0604030504040204" pitchFamily="34" charset="0"/>
                          <a:cs typeface="Tahoma" panose="020B0604030504040204" pitchFamily="34" charset="0"/>
                        </a:rPr>
                        <a:t> v2.2</a:t>
                      </a:r>
                      <a:endParaRPr lang="en-US" sz="1400" dirty="0" smtClean="0">
                        <a:latin typeface="Tahoma" panose="020B0604030504040204" pitchFamily="34" charset="0"/>
                        <a:ea typeface="Tahoma" panose="020B0604030504040204" pitchFamily="34" charset="0"/>
                        <a:cs typeface="Tahoma" panose="020B0604030504040204" pitchFamily="34" charset="0"/>
                      </a:endParaRPr>
                    </a:p>
                  </a:txBody>
                  <a:tcPr anchor="ctr"/>
                </a:tc>
              </a:tr>
              <a:tr h="63029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smtClean="0">
                        <a:latin typeface="Tahoma" pitchFamily="34" charset="0"/>
                        <a:ea typeface="Tahoma" pitchFamily="34" charset="0"/>
                        <a:cs typeface="Tahoma"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itchFamily="34" charset="0"/>
                          <a:ea typeface="Tahoma" pitchFamily="34" charset="0"/>
                          <a:cs typeface="Tahoma" pitchFamily="34" charset="0"/>
                        </a:rPr>
                        <a:t>TV-IP450PI</a:t>
                      </a:r>
                    </a:p>
                  </a:txBody>
                  <a:tcPr anchor="b"/>
                </a:tc>
                <a:tc>
                  <a:txBody>
                    <a:bodyPr/>
                    <a:lstStyle/>
                    <a:p>
                      <a:pPr algn="ctr"/>
                      <a:r>
                        <a:rPr lang="en-US" sz="1400" dirty="0" smtClean="0">
                          <a:latin typeface="Tahoma" pitchFamily="34" charset="0"/>
                          <a:ea typeface="Tahoma" pitchFamily="34" charset="0"/>
                          <a:cs typeface="Tahoma" pitchFamily="34" charset="0"/>
                        </a:rPr>
                        <a:t>(1x) 10/100Mbps </a:t>
                      </a:r>
                      <a:r>
                        <a:rPr lang="en-US" sz="1400" dirty="0" err="1" smtClean="0">
                          <a:latin typeface="Tahoma" pitchFamily="34" charset="0"/>
                          <a:ea typeface="Tahoma" pitchFamily="34" charset="0"/>
                          <a:cs typeface="Tahoma" pitchFamily="34" charset="0"/>
                        </a:rPr>
                        <a:t>PoE</a:t>
                      </a:r>
                      <a:r>
                        <a:rPr lang="en-US" sz="1400" baseline="0" dirty="0" smtClean="0">
                          <a:latin typeface="Tahoma" pitchFamily="34" charset="0"/>
                          <a:ea typeface="Tahoma" pitchFamily="34" charset="0"/>
                          <a:cs typeface="Tahoma" pitchFamily="34" charset="0"/>
                        </a:rPr>
                        <a:t> +</a:t>
                      </a:r>
                      <a:endParaRPr lang="en-US" sz="1400" dirty="0" smtClean="0">
                        <a:latin typeface="Tahoma" pitchFamily="34" charset="0"/>
                        <a:ea typeface="Tahoma" pitchFamily="34" charset="0"/>
                        <a:cs typeface="Tahoma" pitchFamily="34" charset="0"/>
                      </a:endParaRPr>
                    </a:p>
                    <a:p>
                      <a:pPr algn="ctr"/>
                      <a:r>
                        <a:rPr lang="en-US" sz="1400" dirty="0" smtClean="0">
                          <a:latin typeface="Tahoma" pitchFamily="34" charset="0"/>
                          <a:ea typeface="Tahoma" pitchFamily="34" charset="0"/>
                          <a:cs typeface="Tahoma" pitchFamily="34" charset="0"/>
                        </a:rPr>
                        <a:t>(802.3at)</a:t>
                      </a:r>
                    </a:p>
                  </a:txBody>
                  <a:tcPr anchor="ctr"/>
                </a:tc>
                <a:tc>
                  <a:txBody>
                    <a:bodyPr/>
                    <a:lstStyle/>
                    <a:p>
                      <a:pPr algn="ctr"/>
                      <a:r>
                        <a:rPr lang="en-US" sz="1400" dirty="0" smtClean="0">
                          <a:latin typeface="Tahoma" pitchFamily="34" charset="0"/>
                          <a:ea typeface="Tahoma" pitchFamily="34" charset="0"/>
                          <a:cs typeface="Tahoma" pitchFamily="34" charset="0"/>
                        </a:rPr>
                        <a:t>35W</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anose="020B0604030504040204" pitchFamily="34" charset="0"/>
                          <a:ea typeface="Tahoma" panose="020B0604030504040204" pitchFamily="34" charset="0"/>
                          <a:cs typeface="Tahoma" panose="020B0604030504040204" pitchFamily="34" charset="0"/>
                        </a:rPr>
                        <a:t>Megapixel/H.264</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anose="020B0604030504040204" pitchFamily="34" charset="0"/>
                          <a:ea typeface="Tahoma" panose="020B0604030504040204" pitchFamily="34" charset="0"/>
                          <a:cs typeface="Tahoma" panose="020B0604030504040204" pitchFamily="34" charset="0"/>
                        </a:rPr>
                        <a:t>ONVIF</a:t>
                      </a:r>
                      <a:r>
                        <a:rPr lang="en-US" sz="1400" baseline="0" dirty="0" smtClean="0">
                          <a:latin typeface="Tahoma" panose="020B0604030504040204" pitchFamily="34" charset="0"/>
                          <a:ea typeface="Tahoma" panose="020B0604030504040204" pitchFamily="34" charset="0"/>
                          <a:cs typeface="Tahoma" panose="020B0604030504040204" pitchFamily="34" charset="0"/>
                        </a:rPr>
                        <a:t> v2.2</a:t>
                      </a:r>
                      <a:endParaRPr lang="en-US" sz="1400" dirty="0" smtClean="0">
                        <a:latin typeface="Tahoma" panose="020B0604030504040204" pitchFamily="34" charset="0"/>
                        <a:ea typeface="Tahoma" panose="020B0604030504040204" pitchFamily="34" charset="0"/>
                        <a:cs typeface="Tahoma" panose="020B0604030504040204" pitchFamily="34" charset="0"/>
                      </a:endParaRPr>
                    </a:p>
                  </a:txBody>
                  <a:tcPr anchor="ctr"/>
                </a:tc>
              </a:tr>
            </a:tbl>
          </a:graphicData>
        </a:graphic>
      </p:graphicFrame>
      <p:pic>
        <p:nvPicPr>
          <p:cNvPr id="13" name="Picture 2" descr="TV-IP302PI"/>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61129" y="2652603"/>
            <a:ext cx="532350" cy="3832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3" cstate="print">
            <a:clrChange>
              <a:clrFrom>
                <a:srgbClr val="E8D0D0"/>
              </a:clrFrom>
              <a:clrTo>
                <a:srgbClr val="E8D0D0">
                  <a:alpha val="0"/>
                </a:srgbClr>
              </a:clrTo>
            </a:clrChange>
            <a:extLst>
              <a:ext uri="{28A0092B-C50C-407E-A947-70E740481C1C}">
                <a14:useLocalDpi xmlns:a14="http://schemas.microsoft.com/office/drawing/2010/main" val="0"/>
              </a:ext>
            </a:extLst>
          </a:blip>
          <a:srcRect/>
          <a:stretch>
            <a:fillRect/>
          </a:stretch>
        </p:blipFill>
        <p:spPr bwMode="auto">
          <a:xfrm>
            <a:off x="1940850" y="3395688"/>
            <a:ext cx="400313" cy="304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4">
            <a:clrChange>
              <a:clrFrom>
                <a:srgbClr val="FFFFFF"/>
              </a:clrFrom>
              <a:clrTo>
                <a:srgbClr val="FFFFFF">
                  <a:alpha val="0"/>
                </a:srgbClr>
              </a:clrTo>
            </a:clrChange>
          </a:blip>
          <a:stretch>
            <a:fillRect/>
          </a:stretch>
        </p:blipFill>
        <p:spPr>
          <a:xfrm>
            <a:off x="1851269" y="4152770"/>
            <a:ext cx="579473" cy="385271"/>
          </a:xfrm>
          <a:prstGeom prst="rect">
            <a:avLst/>
          </a:prstGeom>
        </p:spPr>
      </p:pic>
      <p:pic>
        <p:nvPicPr>
          <p:cNvPr id="18" name="Picture 17"/>
          <p:cNvPicPr/>
          <p:nvPr/>
        </p:nvPicPr>
        <p:blipFill>
          <a:blip r:embed="rId5"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1802573" y="1929559"/>
            <a:ext cx="649465" cy="477840"/>
          </a:xfrm>
          <a:prstGeom prst="rect">
            <a:avLst/>
          </a:prstGeom>
        </p:spPr>
      </p:pic>
      <p:pic>
        <p:nvPicPr>
          <p:cNvPr id="3074" name="Picture 2" descr="http://www.trendnet.com/images/products/photos/TV-IP430PI/TV-IP430PI_d01_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29985" y="4817115"/>
            <a:ext cx="394638" cy="3946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trendnet.com/images/products/photos/TV-IP450PI/tv-ip450pi_d01_2.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90000" l="10000" r="100000">
                        <a14:foregroundMark x1="55250" y1="7750" x2="68750" y2="21750"/>
                      </a14:backgroundRemoval>
                    </a14:imgEffect>
                  </a14:imgLayer>
                </a14:imgProps>
              </a:ext>
              <a:ext uri="{28A0092B-C50C-407E-A947-70E740481C1C}">
                <a14:useLocalDpi xmlns:a14="http://schemas.microsoft.com/office/drawing/2010/main" val="0"/>
              </a:ext>
            </a:extLst>
          </a:blip>
          <a:srcRect/>
          <a:stretch>
            <a:fillRect/>
          </a:stretch>
        </p:blipFill>
        <p:spPr bwMode="auto">
          <a:xfrm>
            <a:off x="1919582" y="5445611"/>
            <a:ext cx="405041" cy="405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7006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1360762172"/>
              </p:ext>
            </p:extLst>
          </p:nvPr>
        </p:nvGraphicFramePr>
        <p:xfrm>
          <a:off x="838201" y="1524000"/>
          <a:ext cx="11277601" cy="4505855"/>
        </p:xfrm>
        <a:graphic>
          <a:graphicData uri="http://schemas.openxmlformats.org/drawingml/2006/table">
            <a:tbl>
              <a:tblPr firstRow="1" bandRow="1">
                <a:tableStyleId>{21E4AEA4-8DFA-4A89-87EB-49C32662AFE0}</a:tableStyleId>
              </a:tblPr>
              <a:tblGrid>
                <a:gridCol w="1845425"/>
                <a:gridCol w="2050473"/>
                <a:gridCol w="1996902"/>
                <a:gridCol w="2946399"/>
                <a:gridCol w="2438402"/>
              </a:tblGrid>
              <a:tr h="562597">
                <a:tc>
                  <a:txBody>
                    <a:bodyPr/>
                    <a:lstStyle/>
                    <a:p>
                      <a:pPr algn="ctr"/>
                      <a:r>
                        <a:rPr lang="en-US" sz="1600" dirty="0" smtClean="0">
                          <a:latin typeface="Tahoma" pitchFamily="34" charset="0"/>
                          <a:ea typeface="Tahoma" pitchFamily="34" charset="0"/>
                          <a:cs typeface="Tahoma" pitchFamily="34" charset="0"/>
                        </a:rPr>
                        <a:t>Model</a:t>
                      </a:r>
                      <a:endParaRPr lang="en-US" sz="1600" dirty="0">
                        <a:latin typeface="Tahoma" pitchFamily="34" charset="0"/>
                        <a:ea typeface="Tahoma" pitchFamily="34" charset="0"/>
                        <a:cs typeface="Tahoma" pitchFamily="34" charset="0"/>
                      </a:endParaRPr>
                    </a:p>
                  </a:txBody>
                  <a:tcPr anchor="ctr"/>
                </a:tc>
                <a:tc>
                  <a:txBody>
                    <a:bodyPr/>
                    <a:lstStyle/>
                    <a:p>
                      <a:pPr algn="ctr"/>
                      <a:r>
                        <a:rPr lang="en-US" sz="1600" dirty="0" smtClean="0">
                          <a:latin typeface="Tahoma" pitchFamily="34" charset="0"/>
                          <a:ea typeface="Tahoma" pitchFamily="34" charset="0"/>
                          <a:cs typeface="Tahoma" pitchFamily="34" charset="0"/>
                        </a:rPr>
                        <a:t>Fast</a:t>
                      </a:r>
                      <a:r>
                        <a:rPr lang="en-US" sz="1600" baseline="0" dirty="0" smtClean="0">
                          <a:latin typeface="Tahoma" pitchFamily="34" charset="0"/>
                          <a:ea typeface="Tahoma" pitchFamily="34" charset="0"/>
                          <a:cs typeface="Tahoma" pitchFamily="34" charset="0"/>
                        </a:rPr>
                        <a:t> Ethernet</a:t>
                      </a:r>
                      <a:endParaRPr lang="en-US" sz="1600" dirty="0">
                        <a:latin typeface="Tahoma" pitchFamily="34" charset="0"/>
                        <a:ea typeface="Tahoma" pitchFamily="34" charset="0"/>
                        <a:cs typeface="Tahoma" pitchFamily="34" charset="0"/>
                      </a:endParaRPr>
                    </a:p>
                  </a:txBody>
                  <a:tcPr anchor="ctr"/>
                </a:tc>
                <a:tc>
                  <a:txBody>
                    <a:bodyPr/>
                    <a:lstStyle/>
                    <a:p>
                      <a:pPr algn="ctr"/>
                      <a:r>
                        <a:rPr lang="en-US" sz="1600" dirty="0" smtClean="0">
                          <a:latin typeface="Tahoma" pitchFamily="34" charset="0"/>
                          <a:ea typeface="Tahoma" pitchFamily="34" charset="0"/>
                          <a:cs typeface="Tahoma" pitchFamily="34" charset="0"/>
                        </a:rPr>
                        <a:t>Gigabit</a:t>
                      </a:r>
                      <a:endParaRPr lang="en-US" sz="1600" dirty="0">
                        <a:latin typeface="Tahoma" pitchFamily="34" charset="0"/>
                        <a:ea typeface="Tahoma" pitchFamily="34" charset="0"/>
                        <a:cs typeface="Tahoma" pitchFamily="34" charset="0"/>
                      </a:endParaRPr>
                    </a:p>
                  </a:txBody>
                  <a:tcPr anchor="ctr"/>
                </a:tc>
                <a:tc>
                  <a:txBody>
                    <a:bodyPr/>
                    <a:lstStyle/>
                    <a:p>
                      <a:pPr algn="ctr"/>
                      <a:r>
                        <a:rPr lang="en-US" sz="1600" baseline="0" dirty="0" smtClean="0">
                          <a:latin typeface="Tahoma" pitchFamily="34" charset="0"/>
                          <a:ea typeface="Tahoma" pitchFamily="34" charset="0"/>
                          <a:cs typeface="Tahoma" pitchFamily="34" charset="0"/>
                        </a:rPr>
                        <a:t>PoE Splitter Voltage/Wattage</a:t>
                      </a:r>
                      <a:endParaRPr lang="en-US" sz="1600" dirty="0">
                        <a:latin typeface="Tahoma" pitchFamily="34" charset="0"/>
                        <a:ea typeface="Tahoma" pitchFamily="34" charset="0"/>
                        <a:cs typeface="Tahoma" pitchFamily="34" charset="0"/>
                      </a:endParaRPr>
                    </a:p>
                  </a:txBody>
                  <a:tcPr anchor="ctr"/>
                </a:tc>
                <a:tc>
                  <a:txBody>
                    <a:bodyPr/>
                    <a:lstStyle/>
                    <a:p>
                      <a:pPr algn="ctr"/>
                      <a:r>
                        <a:rPr lang="en-US" sz="1600" dirty="0" err="1" smtClean="0">
                          <a:latin typeface="Tahoma" pitchFamily="34" charset="0"/>
                          <a:ea typeface="Tahoma" pitchFamily="34" charset="0"/>
                          <a:cs typeface="Tahoma" pitchFamily="34" charset="0"/>
                        </a:rPr>
                        <a:t>PoE</a:t>
                      </a:r>
                      <a:r>
                        <a:rPr lang="en-US" sz="1600" baseline="0" dirty="0" smtClean="0">
                          <a:latin typeface="Tahoma" pitchFamily="34" charset="0"/>
                          <a:ea typeface="Tahoma" pitchFamily="34" charset="0"/>
                          <a:cs typeface="Tahoma" pitchFamily="34" charset="0"/>
                        </a:rPr>
                        <a:t> Injector Power Output</a:t>
                      </a:r>
                      <a:endParaRPr lang="en-US" sz="1600" dirty="0">
                        <a:latin typeface="Tahoma" pitchFamily="34" charset="0"/>
                        <a:ea typeface="Tahoma" pitchFamily="34" charset="0"/>
                        <a:cs typeface="Tahoma" pitchFamily="34" charset="0"/>
                      </a:endParaRPr>
                    </a:p>
                  </a:txBody>
                  <a:tcPr anchor="ctr"/>
                </a:tc>
              </a:tr>
              <a:tr h="573028">
                <a:tc>
                  <a:txBody>
                    <a:bodyPr/>
                    <a:lstStyle/>
                    <a:p>
                      <a:pPr algn="ctr"/>
                      <a:r>
                        <a:rPr lang="en-US" sz="1600" dirty="0" smtClean="0">
                          <a:latin typeface="Tahoma" pitchFamily="34" charset="0"/>
                          <a:ea typeface="Tahoma" pitchFamily="34" charset="0"/>
                          <a:cs typeface="Tahoma" pitchFamily="34" charset="0"/>
                        </a:rPr>
                        <a:t>TPE-103I</a:t>
                      </a:r>
                      <a:endParaRPr lang="en-US" sz="1600" dirty="0">
                        <a:latin typeface="Tahoma" pitchFamily="34" charset="0"/>
                        <a:ea typeface="Tahoma" pitchFamily="34" charset="0"/>
                        <a:cs typeface="Tahoma"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latin typeface="Tahoma" pitchFamily="34" charset="0"/>
                        <a:ea typeface="Tahoma" pitchFamily="34" charset="0"/>
                        <a:cs typeface="Tahoma" pitchFamily="34" charset="0"/>
                      </a:endParaRPr>
                    </a:p>
                  </a:txBody>
                  <a:tcPr anchor="ctr"/>
                </a:tc>
                <a:tc>
                  <a:txBody>
                    <a:bodyPr/>
                    <a:lstStyle/>
                    <a:p>
                      <a:pPr algn="ctr"/>
                      <a:endParaRPr lang="en-US" sz="1600">
                        <a:latin typeface="Tahoma" pitchFamily="34" charset="0"/>
                        <a:ea typeface="Tahoma" pitchFamily="34" charset="0"/>
                        <a:cs typeface="Tahoma" pitchFamily="34" charset="0"/>
                      </a:endParaRPr>
                    </a:p>
                  </a:txBody>
                  <a:tcPr anchor="ctr"/>
                </a:tc>
                <a:tc>
                  <a:txBody>
                    <a:bodyPr/>
                    <a:lstStyle/>
                    <a:p>
                      <a:pPr algn="ctr"/>
                      <a:r>
                        <a:rPr lang="en-US" sz="1400" dirty="0" smtClean="0">
                          <a:latin typeface="Tahoma" pitchFamily="34" charset="0"/>
                          <a:ea typeface="Tahoma" pitchFamily="34" charset="0"/>
                          <a:cs typeface="Tahoma" pitchFamily="34" charset="0"/>
                        </a:rPr>
                        <a:t>N/A</a:t>
                      </a:r>
                      <a:endParaRPr lang="en-US" sz="1400" dirty="0">
                        <a:latin typeface="Tahoma" pitchFamily="34" charset="0"/>
                        <a:ea typeface="Tahoma" pitchFamily="34" charset="0"/>
                        <a:cs typeface="Tahoma" pitchFamily="34" charset="0"/>
                      </a:endParaRPr>
                    </a:p>
                  </a:txBody>
                  <a:tcPr anchor="ctr"/>
                </a:tc>
                <a:tc>
                  <a:txBody>
                    <a:bodyPr/>
                    <a:lstStyle/>
                    <a:p>
                      <a:pPr algn="ctr"/>
                      <a:r>
                        <a:rPr lang="en-US" sz="1600" dirty="0" smtClean="0">
                          <a:latin typeface="Tahoma" pitchFamily="34" charset="0"/>
                          <a:ea typeface="Tahoma" pitchFamily="34" charset="0"/>
                          <a:cs typeface="Tahoma" pitchFamily="34" charset="0"/>
                        </a:rPr>
                        <a:t>802.3af (mode A)</a:t>
                      </a:r>
                    </a:p>
                    <a:p>
                      <a:pPr algn="ctr"/>
                      <a:r>
                        <a:rPr lang="en-US" sz="1600" dirty="0" smtClean="0">
                          <a:latin typeface="Tahoma" pitchFamily="34" charset="0"/>
                          <a:ea typeface="Tahoma" pitchFamily="34" charset="0"/>
                          <a:cs typeface="Tahoma" pitchFamily="34" charset="0"/>
                        </a:rPr>
                        <a:t>Pins: 1, 2, 3, 6</a:t>
                      </a:r>
                      <a:endParaRPr lang="en-US" sz="1600" dirty="0">
                        <a:latin typeface="Tahoma" pitchFamily="34" charset="0"/>
                        <a:ea typeface="Tahoma" pitchFamily="34" charset="0"/>
                        <a:cs typeface="Tahoma" pitchFamily="34" charset="0"/>
                      </a:endParaRPr>
                    </a:p>
                  </a:txBody>
                  <a:tcPr anchor="ctr"/>
                </a:tc>
              </a:tr>
              <a:tr h="573028">
                <a:tc>
                  <a:txBody>
                    <a:bodyPr/>
                    <a:lstStyle/>
                    <a:p>
                      <a:pPr algn="ctr"/>
                      <a:r>
                        <a:rPr lang="en-US" sz="1600" dirty="0" smtClean="0">
                          <a:latin typeface="Tahoma" pitchFamily="34" charset="0"/>
                          <a:ea typeface="Tahoma" pitchFamily="34" charset="0"/>
                          <a:cs typeface="Tahoma" pitchFamily="34" charset="0"/>
                        </a:rPr>
                        <a:t>TPE-104S</a:t>
                      </a:r>
                      <a:endParaRPr lang="en-US" sz="1600" dirty="0">
                        <a:latin typeface="Tahoma" pitchFamily="34" charset="0"/>
                        <a:ea typeface="Tahoma" pitchFamily="34" charset="0"/>
                        <a:cs typeface="Tahoma" pitchFamily="34" charset="0"/>
                      </a:endParaRPr>
                    </a:p>
                  </a:txBody>
                  <a:tcPr anchor="b"/>
                </a:tc>
                <a:tc>
                  <a:txBody>
                    <a:bodyPr/>
                    <a:lstStyle/>
                    <a:p>
                      <a:pPr algn="ctr"/>
                      <a:endParaRPr lang="en-US" sz="1600" dirty="0">
                        <a:latin typeface="Tahoma" pitchFamily="34" charset="0"/>
                        <a:ea typeface="Tahoma" pitchFamily="34" charset="0"/>
                        <a:cs typeface="Tahoma" pitchFamily="34" charset="0"/>
                      </a:endParaRPr>
                    </a:p>
                  </a:txBody>
                  <a:tcPr anchor="ctr"/>
                </a:tc>
                <a:tc>
                  <a:txBody>
                    <a:bodyPr/>
                    <a:lstStyle/>
                    <a:p>
                      <a:pPr algn="ctr"/>
                      <a:endParaRPr lang="en-US" sz="1600" b="0" dirty="0">
                        <a:latin typeface="Tahoma" pitchFamily="34" charset="0"/>
                        <a:ea typeface="Tahoma" pitchFamily="34" charset="0"/>
                        <a:cs typeface="Tahoma" pitchFamily="34" charset="0"/>
                      </a:endParaRPr>
                    </a:p>
                  </a:txBody>
                  <a:tcPr anchor="ctr"/>
                </a:tc>
                <a:tc>
                  <a:txBody>
                    <a:bodyPr/>
                    <a:lstStyle/>
                    <a:p>
                      <a:pPr algn="ctr"/>
                      <a:r>
                        <a:rPr lang="en-US" sz="1400" b="0" dirty="0" smtClean="0">
                          <a:latin typeface="Tahoma" pitchFamily="34" charset="0"/>
                          <a:ea typeface="Tahoma" pitchFamily="34" charset="0"/>
                          <a:cs typeface="Tahoma" pitchFamily="34" charset="0"/>
                        </a:rPr>
                        <a:t>5V,</a:t>
                      </a:r>
                      <a:r>
                        <a:rPr lang="en-US" sz="1400" b="0" baseline="0" dirty="0" smtClean="0">
                          <a:latin typeface="Tahoma" pitchFamily="34" charset="0"/>
                          <a:ea typeface="Tahoma" pitchFamily="34" charset="0"/>
                          <a:cs typeface="Tahoma" pitchFamily="34" charset="0"/>
                        </a:rPr>
                        <a:t> 7.5V, 9V, 12V</a:t>
                      </a:r>
                      <a:endParaRPr lang="en-US" sz="1400" b="0" dirty="0">
                        <a:latin typeface="Tahoma" pitchFamily="34" charset="0"/>
                        <a:ea typeface="Tahoma" pitchFamily="34" charset="0"/>
                        <a:cs typeface="Tahoma" pitchFamily="34" charset="0"/>
                      </a:endParaRPr>
                    </a:p>
                  </a:txBody>
                  <a:tcPr anchor="ctr"/>
                </a:tc>
                <a:tc>
                  <a:txBody>
                    <a:bodyPr/>
                    <a:lstStyle/>
                    <a:p>
                      <a:pPr algn="ctr"/>
                      <a:r>
                        <a:rPr lang="en-US" sz="1600" dirty="0" smtClean="0">
                          <a:latin typeface="Tahoma" pitchFamily="34" charset="0"/>
                          <a:ea typeface="Tahoma" pitchFamily="34" charset="0"/>
                          <a:cs typeface="Tahoma" pitchFamily="34" charset="0"/>
                        </a:rPr>
                        <a:t>N/A</a:t>
                      </a:r>
                    </a:p>
                  </a:txBody>
                  <a:tcPr anchor="ctr"/>
                </a:tc>
              </a:tr>
              <a:tr h="799479">
                <a:tc>
                  <a:txBody>
                    <a:bodyPr/>
                    <a:lstStyle/>
                    <a:p>
                      <a:pPr algn="ctr"/>
                      <a:r>
                        <a:rPr lang="en-US" sz="1600" dirty="0" smtClean="0">
                          <a:latin typeface="Tahoma" pitchFamily="34" charset="0"/>
                          <a:ea typeface="Tahoma" pitchFamily="34" charset="0"/>
                          <a:cs typeface="Tahoma" pitchFamily="34" charset="0"/>
                        </a:rPr>
                        <a:t>TPE-113GI</a:t>
                      </a:r>
                      <a:endParaRPr lang="en-US" sz="1600" dirty="0">
                        <a:latin typeface="Tahoma" pitchFamily="34" charset="0"/>
                        <a:ea typeface="Tahoma" pitchFamily="34" charset="0"/>
                        <a:cs typeface="Tahoma" pitchFamily="34" charset="0"/>
                      </a:endParaRPr>
                    </a:p>
                  </a:txBody>
                  <a:tcPr anchor="b"/>
                </a:tc>
                <a:tc>
                  <a:txBody>
                    <a:bodyPr/>
                    <a:lstStyle/>
                    <a:p>
                      <a:pPr algn="ctr"/>
                      <a:endParaRPr lang="en-US" sz="1600" dirty="0">
                        <a:latin typeface="Tahoma" pitchFamily="34" charset="0"/>
                        <a:ea typeface="Tahoma" pitchFamily="34" charset="0"/>
                        <a:cs typeface="Tahoma" pitchFamily="34" charset="0"/>
                      </a:endParaRPr>
                    </a:p>
                  </a:txBody>
                  <a:tcPr anchor="ctr"/>
                </a:tc>
                <a:tc>
                  <a:txBody>
                    <a:bodyPr/>
                    <a:lstStyle/>
                    <a:p>
                      <a:pPr algn="ctr"/>
                      <a:endParaRPr lang="en-US" sz="1600">
                        <a:latin typeface="Tahoma" pitchFamily="34" charset="0"/>
                        <a:ea typeface="Tahoma" pitchFamily="34" charset="0"/>
                        <a:cs typeface="Tahoma" pitchFamily="34" charset="0"/>
                      </a:endParaRPr>
                    </a:p>
                  </a:txBody>
                  <a:tcPr anchor="ctr"/>
                </a:tc>
                <a:tc>
                  <a:txBody>
                    <a:bodyPr/>
                    <a:lstStyle/>
                    <a:p>
                      <a:pPr algn="ctr"/>
                      <a:r>
                        <a:rPr lang="en-US" sz="1400" dirty="0" smtClean="0">
                          <a:latin typeface="Tahoma" pitchFamily="34" charset="0"/>
                          <a:ea typeface="Tahoma" pitchFamily="34" charset="0"/>
                          <a:cs typeface="Tahoma" pitchFamily="34" charset="0"/>
                        </a:rPr>
                        <a:t>N/A</a:t>
                      </a:r>
                      <a:endParaRPr lang="en-US" sz="1400" dirty="0">
                        <a:latin typeface="Tahoma" pitchFamily="34" charset="0"/>
                        <a:ea typeface="Tahoma" pitchFamily="34" charset="0"/>
                        <a:cs typeface="Tahoma" pitchFamily="34" charset="0"/>
                      </a:endParaRPr>
                    </a:p>
                  </a:txBody>
                  <a:tcPr anchor="ctr"/>
                </a:tc>
                <a:tc>
                  <a:txBody>
                    <a:bodyPr/>
                    <a:lstStyle/>
                    <a:p>
                      <a:pPr algn="ctr"/>
                      <a:r>
                        <a:rPr lang="en-US" sz="1600" dirty="0" smtClean="0">
                          <a:latin typeface="Tahoma" pitchFamily="34" charset="0"/>
                          <a:ea typeface="Tahoma" pitchFamily="34" charset="0"/>
                          <a:cs typeface="Tahoma" pitchFamily="34" charset="0"/>
                        </a:rPr>
                        <a:t>802.3af (mode A)</a:t>
                      </a:r>
                    </a:p>
                    <a:p>
                      <a:pPr algn="ctr"/>
                      <a:r>
                        <a:rPr lang="en-US" sz="1600" dirty="0" smtClean="0">
                          <a:latin typeface="Tahoma" pitchFamily="34" charset="0"/>
                          <a:ea typeface="Tahoma" pitchFamily="34" charset="0"/>
                          <a:cs typeface="Tahoma" pitchFamily="34" charset="0"/>
                        </a:rPr>
                        <a:t>Pins: 1, 2, 3, 6</a:t>
                      </a:r>
                    </a:p>
                  </a:txBody>
                  <a:tcPr anchor="ctr"/>
                </a:tc>
              </a:tr>
              <a:tr h="573028">
                <a:tc>
                  <a:txBody>
                    <a:bodyPr/>
                    <a:lstStyle/>
                    <a:p>
                      <a:pPr algn="ctr"/>
                      <a:r>
                        <a:rPr lang="en-US" sz="1600" dirty="0" smtClean="0">
                          <a:latin typeface="Tahoma" pitchFamily="34" charset="0"/>
                          <a:ea typeface="Tahoma" pitchFamily="34" charset="0"/>
                          <a:cs typeface="Tahoma" pitchFamily="34" charset="0"/>
                        </a:rPr>
                        <a:t>TPE-114GS</a:t>
                      </a:r>
                      <a:endParaRPr lang="en-US" sz="1600" dirty="0">
                        <a:latin typeface="Tahoma" pitchFamily="34" charset="0"/>
                        <a:ea typeface="Tahoma" pitchFamily="34" charset="0"/>
                        <a:cs typeface="Tahoma" pitchFamily="34" charset="0"/>
                      </a:endParaRPr>
                    </a:p>
                  </a:txBody>
                  <a:tcPr anchor="b"/>
                </a:tc>
                <a:tc>
                  <a:txBody>
                    <a:bodyPr/>
                    <a:lstStyle/>
                    <a:p>
                      <a:pPr algn="ctr"/>
                      <a:endParaRPr lang="en-US" sz="1600" dirty="0">
                        <a:latin typeface="Tahoma" pitchFamily="34" charset="0"/>
                        <a:ea typeface="Tahoma" pitchFamily="34" charset="0"/>
                        <a:cs typeface="Tahoma" pitchFamily="34" charset="0"/>
                      </a:endParaRPr>
                    </a:p>
                  </a:txBody>
                  <a:tcPr anchor="ctr"/>
                </a:tc>
                <a:tc>
                  <a:txBody>
                    <a:bodyPr/>
                    <a:lstStyle/>
                    <a:p>
                      <a:pPr algn="ctr"/>
                      <a:endParaRPr lang="en-US" sz="1600" dirty="0">
                        <a:latin typeface="Tahoma" pitchFamily="34" charset="0"/>
                        <a:ea typeface="Tahoma" pitchFamily="34" charset="0"/>
                        <a:cs typeface="Tahoma"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smtClean="0">
                          <a:latin typeface="Tahoma" pitchFamily="34" charset="0"/>
                          <a:ea typeface="Tahoma" pitchFamily="34" charset="0"/>
                          <a:cs typeface="Tahoma" pitchFamily="34" charset="0"/>
                        </a:rPr>
                        <a:t>5V,</a:t>
                      </a:r>
                      <a:r>
                        <a:rPr lang="en-US" sz="1400" b="0" baseline="0" dirty="0" smtClean="0">
                          <a:latin typeface="Tahoma" pitchFamily="34" charset="0"/>
                          <a:ea typeface="Tahoma" pitchFamily="34" charset="0"/>
                          <a:cs typeface="Tahoma" pitchFamily="34" charset="0"/>
                        </a:rPr>
                        <a:t> 7.5V, 9V, 12V</a:t>
                      </a:r>
                      <a:endParaRPr lang="en-US" sz="1400" b="0" dirty="0" smtClean="0">
                        <a:latin typeface="Tahoma" pitchFamily="34" charset="0"/>
                        <a:ea typeface="Tahoma" pitchFamily="34" charset="0"/>
                        <a:cs typeface="Tahoma" pitchFamily="34" charset="0"/>
                      </a:endParaRPr>
                    </a:p>
                  </a:txBody>
                  <a:tcPr anchor="ctr"/>
                </a:tc>
                <a:tc>
                  <a:txBody>
                    <a:bodyPr/>
                    <a:lstStyle/>
                    <a:p>
                      <a:pPr algn="ctr"/>
                      <a:r>
                        <a:rPr lang="en-US" sz="1600" dirty="0" smtClean="0">
                          <a:latin typeface="Tahoma" pitchFamily="34" charset="0"/>
                          <a:ea typeface="Tahoma" pitchFamily="34" charset="0"/>
                          <a:cs typeface="Tahoma" pitchFamily="34" charset="0"/>
                        </a:rPr>
                        <a:t>N/A</a:t>
                      </a:r>
                      <a:endParaRPr lang="en-US" sz="1600" dirty="0">
                        <a:latin typeface="Tahoma" pitchFamily="34" charset="0"/>
                        <a:ea typeface="Tahoma" pitchFamily="34" charset="0"/>
                        <a:cs typeface="Tahoma" pitchFamily="34" charset="0"/>
                      </a:endParaRPr>
                    </a:p>
                  </a:txBody>
                  <a:tcPr anchor="ctr"/>
                </a:tc>
              </a:tr>
              <a:tr h="573028">
                <a:tc>
                  <a:txBody>
                    <a:bodyPr/>
                    <a:lstStyle/>
                    <a:p>
                      <a:pPr algn="ctr"/>
                      <a:r>
                        <a:rPr lang="en-US" sz="1600" dirty="0" smtClean="0">
                          <a:latin typeface="Tahoma" pitchFamily="34" charset="0"/>
                          <a:ea typeface="Tahoma" pitchFamily="34" charset="0"/>
                          <a:cs typeface="Tahoma" pitchFamily="34" charset="0"/>
                        </a:rPr>
                        <a:t>TPE-115GI</a:t>
                      </a:r>
                      <a:endParaRPr lang="en-US" sz="1600" dirty="0">
                        <a:latin typeface="Tahoma" pitchFamily="34" charset="0"/>
                        <a:ea typeface="Tahoma" pitchFamily="34" charset="0"/>
                        <a:cs typeface="Tahoma" pitchFamily="34" charset="0"/>
                      </a:endParaRPr>
                    </a:p>
                  </a:txBody>
                  <a:tcPr anchor="b"/>
                </a:tc>
                <a:tc>
                  <a:txBody>
                    <a:bodyPr/>
                    <a:lstStyle/>
                    <a:p>
                      <a:pPr algn="ctr"/>
                      <a:endParaRPr lang="en-US" sz="1600" dirty="0">
                        <a:latin typeface="Tahoma" pitchFamily="34" charset="0"/>
                        <a:ea typeface="Tahoma" pitchFamily="34" charset="0"/>
                        <a:cs typeface="Tahoma" pitchFamily="34" charset="0"/>
                      </a:endParaRPr>
                    </a:p>
                  </a:txBody>
                  <a:tcPr anchor="ctr"/>
                </a:tc>
                <a:tc>
                  <a:txBody>
                    <a:bodyPr/>
                    <a:lstStyle/>
                    <a:p>
                      <a:pPr algn="ctr"/>
                      <a:endParaRPr lang="en-US" sz="1600" dirty="0">
                        <a:latin typeface="Tahoma" pitchFamily="34" charset="0"/>
                        <a:ea typeface="Tahoma" pitchFamily="34" charset="0"/>
                        <a:cs typeface="Tahoma"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smtClean="0">
                          <a:latin typeface="Tahoma" pitchFamily="34" charset="0"/>
                          <a:ea typeface="Tahoma" pitchFamily="34" charset="0"/>
                          <a:cs typeface="Tahoma" pitchFamily="34" charset="0"/>
                        </a:rPr>
                        <a:t>N/A</a:t>
                      </a:r>
                    </a:p>
                  </a:txBody>
                  <a:tcPr anchor="ctr"/>
                </a:tc>
                <a:tc>
                  <a:txBody>
                    <a:bodyPr/>
                    <a:lstStyle/>
                    <a:p>
                      <a:pPr algn="ctr"/>
                      <a:r>
                        <a:rPr lang="en-US" sz="1600" dirty="0" smtClean="0">
                          <a:latin typeface="Tahoma" pitchFamily="34" charset="0"/>
                          <a:ea typeface="Tahoma" pitchFamily="34" charset="0"/>
                          <a:cs typeface="Tahoma" pitchFamily="34" charset="0"/>
                        </a:rPr>
                        <a:t>802.3</a:t>
                      </a:r>
                      <a:r>
                        <a:rPr lang="en-US" sz="1600" dirty="0" smtClean="0">
                          <a:solidFill>
                            <a:srgbClr val="FF0000"/>
                          </a:solidFill>
                          <a:latin typeface="Tahoma" pitchFamily="34" charset="0"/>
                          <a:ea typeface="Tahoma" pitchFamily="34" charset="0"/>
                          <a:cs typeface="Tahoma" pitchFamily="34" charset="0"/>
                        </a:rPr>
                        <a:t>at</a:t>
                      </a:r>
                      <a:r>
                        <a:rPr lang="en-US" sz="1600" dirty="0" smtClean="0">
                          <a:latin typeface="Tahoma" pitchFamily="34" charset="0"/>
                          <a:ea typeface="Tahoma" pitchFamily="34" charset="0"/>
                          <a:cs typeface="Tahoma" pitchFamily="34" charset="0"/>
                        </a:rPr>
                        <a:t> (mode A)</a:t>
                      </a:r>
                    </a:p>
                    <a:p>
                      <a:pPr algn="ctr"/>
                      <a:r>
                        <a:rPr lang="en-US" sz="1600" dirty="0" smtClean="0">
                          <a:latin typeface="Tahoma" pitchFamily="34" charset="0"/>
                          <a:ea typeface="Tahoma" pitchFamily="34" charset="0"/>
                          <a:cs typeface="Tahoma" pitchFamily="34" charset="0"/>
                        </a:rPr>
                        <a:t>Pins: 1, 2, 3, 6</a:t>
                      </a:r>
                    </a:p>
                  </a:txBody>
                  <a:tcPr anchor="ctr"/>
                </a:tc>
              </a:tr>
              <a:tr h="79947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latin typeface="Tahoma" pitchFamily="34" charset="0"/>
                        <a:ea typeface="Tahoma" pitchFamily="34" charset="0"/>
                        <a:cs typeface="Tahoma"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latin typeface="Tahoma" pitchFamily="34" charset="0"/>
                        <a:ea typeface="Tahoma" pitchFamily="34" charset="0"/>
                        <a:cs typeface="Tahoma"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latin typeface="Tahoma" pitchFamily="34" charset="0"/>
                          <a:ea typeface="Tahoma" pitchFamily="34" charset="0"/>
                          <a:cs typeface="Tahoma" pitchFamily="34" charset="0"/>
                        </a:rPr>
                        <a:t>TPE-105I</a:t>
                      </a: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latin typeface="Tahoma" pitchFamily="34" charset="0"/>
                          <a:ea typeface="Tahoma" pitchFamily="34" charset="0"/>
                          <a:cs typeface="Tahoma" pitchFamily="34" charset="0"/>
                        </a:rPr>
                        <a:t> </a:t>
                      </a:r>
                    </a:p>
                    <a:p>
                      <a:pPr algn="ctr"/>
                      <a:endParaRPr lang="en-US" sz="1600" dirty="0">
                        <a:latin typeface="Tahoma" pitchFamily="34" charset="0"/>
                        <a:ea typeface="Tahoma" pitchFamily="34" charset="0"/>
                        <a:cs typeface="Tahoma" pitchFamily="34" charset="0"/>
                      </a:endParaRPr>
                    </a:p>
                  </a:txBody>
                  <a:tcPr anchor="ctr"/>
                </a:tc>
                <a:tc>
                  <a:txBody>
                    <a:bodyPr/>
                    <a:lstStyle/>
                    <a:p>
                      <a:pPr algn="ctr"/>
                      <a:endParaRPr lang="en-US" sz="1600" dirty="0">
                        <a:latin typeface="Tahoma" pitchFamily="34" charset="0"/>
                        <a:ea typeface="Tahoma" pitchFamily="34" charset="0"/>
                        <a:cs typeface="Tahoma"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smtClean="0">
                          <a:latin typeface="Tahoma" pitchFamily="34" charset="0"/>
                          <a:ea typeface="Tahoma" pitchFamily="34" charset="0"/>
                          <a:cs typeface="Tahoma" pitchFamily="34" charset="0"/>
                        </a:rPr>
                        <a:t>N/A</a:t>
                      </a:r>
                    </a:p>
                  </a:txBody>
                  <a:tcPr anchor="ctr"/>
                </a:tc>
                <a:tc>
                  <a:txBody>
                    <a:bodyPr/>
                    <a:lstStyle/>
                    <a:p>
                      <a:pPr algn="ctr"/>
                      <a:r>
                        <a:rPr lang="en-US" sz="1600" dirty="0" smtClean="0">
                          <a:latin typeface="Tahoma" pitchFamily="34" charset="0"/>
                          <a:ea typeface="Tahoma" pitchFamily="34" charset="0"/>
                          <a:cs typeface="Tahoma" pitchFamily="34" charset="0"/>
                        </a:rPr>
                        <a:t>802.3</a:t>
                      </a:r>
                      <a:r>
                        <a:rPr lang="en-US" sz="1600" dirty="0" smtClean="0">
                          <a:solidFill>
                            <a:srgbClr val="FF0000"/>
                          </a:solidFill>
                          <a:latin typeface="Tahoma" pitchFamily="34" charset="0"/>
                          <a:ea typeface="Tahoma" pitchFamily="34" charset="0"/>
                          <a:cs typeface="Tahoma" pitchFamily="34" charset="0"/>
                        </a:rPr>
                        <a:t>at</a:t>
                      </a:r>
                      <a:r>
                        <a:rPr lang="en-US" sz="1600" dirty="0" smtClean="0">
                          <a:latin typeface="Tahoma" pitchFamily="34" charset="0"/>
                          <a:ea typeface="Tahoma" pitchFamily="34" charset="0"/>
                          <a:cs typeface="Tahoma" pitchFamily="34" charset="0"/>
                        </a:rPr>
                        <a:t> (mode A)</a:t>
                      </a:r>
                    </a:p>
                    <a:p>
                      <a:pPr algn="ctr"/>
                      <a:r>
                        <a:rPr lang="en-US" sz="1600" dirty="0" smtClean="0">
                          <a:latin typeface="Tahoma" pitchFamily="34" charset="0"/>
                          <a:ea typeface="Tahoma" pitchFamily="34" charset="0"/>
                          <a:cs typeface="Tahoma" pitchFamily="34" charset="0"/>
                        </a:rPr>
                        <a:t>Pins: 1, 2, 3, 6</a:t>
                      </a:r>
                    </a:p>
                  </a:txBody>
                  <a:tcPr anchor="ctr"/>
                </a:tc>
              </a:tr>
            </a:tbl>
          </a:graphicData>
        </a:graphic>
      </p:graphicFrame>
      <p:pic>
        <p:nvPicPr>
          <p:cNvPr id="15" name="Picture 11" descr="http://www.web-abstracts.com/portal/Portals/0/checkmark.gif"/>
          <p:cNvPicPr>
            <a:picLocks noChangeAspect="1" noChangeArrowheads="1"/>
          </p:cNvPicPr>
          <p:nvPr/>
        </p:nvPicPr>
        <p:blipFill>
          <a:blip r:embed="rId2" cstate="print"/>
          <a:srcRect/>
          <a:stretch>
            <a:fillRect/>
          </a:stretch>
        </p:blipFill>
        <p:spPr bwMode="auto">
          <a:xfrm>
            <a:off x="3380945" y="2149390"/>
            <a:ext cx="505939" cy="505939"/>
          </a:xfrm>
          <a:prstGeom prst="rect">
            <a:avLst/>
          </a:prstGeom>
          <a:noFill/>
          <a:ln w="9525">
            <a:noFill/>
            <a:miter lim="800000"/>
            <a:headEnd/>
            <a:tailEnd/>
          </a:ln>
        </p:spPr>
      </p:pic>
      <p:pic>
        <p:nvPicPr>
          <p:cNvPr id="19"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12108" y="3381632"/>
            <a:ext cx="452891" cy="355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7757" y="4090773"/>
            <a:ext cx="382264" cy="303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33341" y="2715464"/>
            <a:ext cx="389057" cy="301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3362" y="2172044"/>
            <a:ext cx="344620" cy="263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1535394" y="11333"/>
            <a:ext cx="6541807" cy="830997"/>
          </a:xfrm>
          <a:prstGeom prst="rect">
            <a:avLst/>
          </a:prstGeom>
        </p:spPr>
        <p:txBody>
          <a:bodyPr wrap="square">
            <a:spAutoFit/>
          </a:bodyPr>
          <a:lstStyle/>
          <a:p>
            <a:pPr>
              <a:defRPr/>
            </a:pPr>
            <a:r>
              <a:rPr lang="en-US" altLang="zh-TW"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Splitters/Injectors</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307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17348" y="4671231"/>
            <a:ext cx="447651" cy="272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8">
            <a:clrChange>
              <a:clrFrom>
                <a:srgbClr val="E8D0D0"/>
              </a:clrFrom>
              <a:clrTo>
                <a:srgbClr val="E8D0D0">
                  <a:alpha val="0"/>
                </a:srgbClr>
              </a:clrTo>
            </a:clrChange>
            <a:extLst>
              <a:ext uri="{28A0092B-C50C-407E-A947-70E740481C1C}">
                <a14:useLocalDpi xmlns:a14="http://schemas.microsoft.com/office/drawing/2010/main" val="0"/>
              </a:ext>
            </a:extLst>
          </a:blip>
          <a:srcRect/>
          <a:stretch>
            <a:fillRect/>
          </a:stretch>
        </p:blipFill>
        <p:spPr bwMode="auto">
          <a:xfrm>
            <a:off x="1468133" y="5328661"/>
            <a:ext cx="535078" cy="325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11" descr="http://www.web-abstracts.com/portal/Portals/0/checkmark.gif"/>
          <p:cNvPicPr>
            <a:picLocks noChangeAspect="1" noChangeArrowheads="1"/>
          </p:cNvPicPr>
          <p:nvPr/>
        </p:nvPicPr>
        <p:blipFill>
          <a:blip r:embed="rId2" cstate="print"/>
          <a:srcRect/>
          <a:stretch>
            <a:fillRect/>
          </a:stretch>
        </p:blipFill>
        <p:spPr bwMode="auto">
          <a:xfrm>
            <a:off x="3380944" y="2716171"/>
            <a:ext cx="505939" cy="505939"/>
          </a:xfrm>
          <a:prstGeom prst="rect">
            <a:avLst/>
          </a:prstGeom>
          <a:noFill/>
          <a:ln w="9525">
            <a:noFill/>
            <a:miter lim="800000"/>
            <a:headEnd/>
            <a:tailEnd/>
          </a:ln>
        </p:spPr>
      </p:pic>
      <p:pic>
        <p:nvPicPr>
          <p:cNvPr id="24" name="Picture 11" descr="http://www.web-abstracts.com/portal/Portals/0/checkmark.gif"/>
          <p:cNvPicPr>
            <a:picLocks noChangeAspect="1" noChangeArrowheads="1"/>
          </p:cNvPicPr>
          <p:nvPr/>
        </p:nvPicPr>
        <p:blipFill>
          <a:blip r:embed="rId2" cstate="print"/>
          <a:srcRect/>
          <a:stretch>
            <a:fillRect/>
          </a:stretch>
        </p:blipFill>
        <p:spPr bwMode="auto">
          <a:xfrm>
            <a:off x="3276600" y="5367725"/>
            <a:ext cx="505939" cy="505939"/>
          </a:xfrm>
          <a:prstGeom prst="rect">
            <a:avLst/>
          </a:prstGeom>
          <a:noFill/>
          <a:ln w="9525">
            <a:noFill/>
            <a:miter lim="800000"/>
            <a:headEnd/>
            <a:tailEnd/>
          </a:ln>
        </p:spPr>
      </p:pic>
      <p:pic>
        <p:nvPicPr>
          <p:cNvPr id="25" name="Picture 11" descr="http://www.web-abstracts.com/portal/Portals/0/checkmark.gif"/>
          <p:cNvPicPr>
            <a:picLocks noChangeAspect="1" noChangeArrowheads="1"/>
          </p:cNvPicPr>
          <p:nvPr/>
        </p:nvPicPr>
        <p:blipFill>
          <a:blip r:embed="rId2" cstate="print"/>
          <a:srcRect/>
          <a:stretch>
            <a:fillRect/>
          </a:stretch>
        </p:blipFill>
        <p:spPr bwMode="auto">
          <a:xfrm>
            <a:off x="5410200" y="3352800"/>
            <a:ext cx="505939" cy="505939"/>
          </a:xfrm>
          <a:prstGeom prst="rect">
            <a:avLst/>
          </a:prstGeom>
          <a:noFill/>
          <a:ln w="9525">
            <a:noFill/>
            <a:miter lim="800000"/>
            <a:headEnd/>
            <a:tailEnd/>
          </a:ln>
        </p:spPr>
      </p:pic>
      <p:pic>
        <p:nvPicPr>
          <p:cNvPr id="26" name="Picture 11" descr="http://www.web-abstracts.com/portal/Portals/0/checkmark.gif"/>
          <p:cNvPicPr>
            <a:picLocks noChangeAspect="1" noChangeArrowheads="1"/>
          </p:cNvPicPr>
          <p:nvPr/>
        </p:nvPicPr>
        <p:blipFill>
          <a:blip r:embed="rId2" cstate="print"/>
          <a:srcRect/>
          <a:stretch>
            <a:fillRect/>
          </a:stretch>
        </p:blipFill>
        <p:spPr bwMode="auto">
          <a:xfrm>
            <a:off x="5410200" y="4090773"/>
            <a:ext cx="505939" cy="505939"/>
          </a:xfrm>
          <a:prstGeom prst="rect">
            <a:avLst/>
          </a:prstGeom>
          <a:noFill/>
          <a:ln w="9525">
            <a:noFill/>
            <a:miter lim="800000"/>
            <a:headEnd/>
            <a:tailEnd/>
          </a:ln>
        </p:spPr>
      </p:pic>
      <p:pic>
        <p:nvPicPr>
          <p:cNvPr id="27" name="Picture 11" descr="http://www.web-abstracts.com/portal/Portals/0/checkmark.gif"/>
          <p:cNvPicPr>
            <a:picLocks noChangeAspect="1" noChangeArrowheads="1"/>
          </p:cNvPicPr>
          <p:nvPr/>
        </p:nvPicPr>
        <p:blipFill>
          <a:blip r:embed="rId2" cstate="print"/>
          <a:srcRect/>
          <a:stretch>
            <a:fillRect/>
          </a:stretch>
        </p:blipFill>
        <p:spPr bwMode="auto">
          <a:xfrm>
            <a:off x="5436285" y="4703807"/>
            <a:ext cx="505939" cy="505939"/>
          </a:xfrm>
          <a:prstGeom prst="rect">
            <a:avLst/>
          </a:prstGeom>
          <a:noFill/>
          <a:ln w="9525">
            <a:noFill/>
            <a:miter lim="800000"/>
            <a:headEnd/>
            <a:tailEnd/>
          </a:ln>
        </p:spPr>
      </p:pic>
    </p:spTree>
    <p:extLst>
      <p:ext uri="{BB962C8B-B14F-4D97-AF65-F5344CB8AC3E}">
        <p14:creationId xmlns:p14="http://schemas.microsoft.com/office/powerpoint/2010/main" val="37887212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4001145892"/>
              </p:ext>
            </p:extLst>
          </p:nvPr>
        </p:nvGraphicFramePr>
        <p:xfrm>
          <a:off x="838200" y="1566098"/>
          <a:ext cx="11277599" cy="4663440"/>
        </p:xfrm>
        <a:graphic>
          <a:graphicData uri="http://schemas.openxmlformats.org/drawingml/2006/table">
            <a:tbl>
              <a:tblPr firstRow="1" bandRow="1">
                <a:tableStyleId>{21E4AEA4-8DFA-4A89-87EB-49C32662AFE0}</a:tableStyleId>
              </a:tblPr>
              <a:tblGrid>
                <a:gridCol w="1845425"/>
                <a:gridCol w="2050473"/>
                <a:gridCol w="2708101"/>
                <a:gridCol w="2623127"/>
                <a:gridCol w="2050473"/>
              </a:tblGrid>
              <a:tr h="621751">
                <a:tc>
                  <a:txBody>
                    <a:bodyPr/>
                    <a:lstStyle/>
                    <a:p>
                      <a:pPr algn="ctr"/>
                      <a:r>
                        <a:rPr lang="en-US" sz="1200" dirty="0" smtClean="0">
                          <a:latin typeface="Tahoma" pitchFamily="34" charset="0"/>
                          <a:ea typeface="Tahoma" pitchFamily="34" charset="0"/>
                          <a:cs typeface="Tahoma" pitchFamily="34" charset="0"/>
                        </a:rPr>
                        <a:t>Model</a:t>
                      </a:r>
                      <a:endParaRPr lang="en-US" sz="1200" dirty="0">
                        <a:latin typeface="Tahoma" pitchFamily="34" charset="0"/>
                        <a:ea typeface="Tahoma" pitchFamily="34" charset="0"/>
                        <a:cs typeface="Tahoma" pitchFamily="34" charset="0"/>
                      </a:endParaRPr>
                    </a:p>
                  </a:txBody>
                  <a:tcPr anchor="ctr"/>
                </a:tc>
                <a:tc>
                  <a:txBody>
                    <a:bodyPr/>
                    <a:lstStyle/>
                    <a:p>
                      <a:pPr algn="ctr"/>
                      <a:r>
                        <a:rPr lang="en-US" sz="1200" dirty="0" smtClean="0">
                          <a:latin typeface="Tahoma" pitchFamily="34" charset="0"/>
                          <a:ea typeface="Tahoma" pitchFamily="34" charset="0"/>
                          <a:cs typeface="Tahoma" pitchFamily="34" charset="0"/>
                        </a:rPr>
                        <a:t>Ports</a:t>
                      </a:r>
                      <a:endParaRPr lang="en-US" sz="1200" dirty="0">
                        <a:latin typeface="Tahoma" pitchFamily="34" charset="0"/>
                        <a:ea typeface="Tahoma" pitchFamily="34" charset="0"/>
                        <a:cs typeface="Tahoma" pitchFamily="34" charset="0"/>
                      </a:endParaRPr>
                    </a:p>
                  </a:txBody>
                  <a:tcPr anchor="ctr"/>
                </a:tc>
                <a:tc>
                  <a:txBody>
                    <a:bodyPr/>
                    <a:lstStyle/>
                    <a:p>
                      <a:pPr algn="ctr"/>
                      <a:r>
                        <a:rPr lang="en-US" sz="1200" dirty="0" smtClean="0">
                          <a:latin typeface="Tahoma" pitchFamily="34" charset="0"/>
                          <a:ea typeface="Tahoma" pitchFamily="34" charset="0"/>
                          <a:cs typeface="Tahoma" pitchFamily="34" charset="0"/>
                        </a:rPr>
                        <a:t>IEEE</a:t>
                      </a:r>
                      <a:r>
                        <a:rPr lang="en-US" sz="1200" baseline="0" dirty="0" smtClean="0">
                          <a:latin typeface="Tahoma" pitchFamily="34" charset="0"/>
                          <a:ea typeface="Tahoma" pitchFamily="34" charset="0"/>
                          <a:cs typeface="Tahoma" pitchFamily="34" charset="0"/>
                        </a:rPr>
                        <a:t> </a:t>
                      </a:r>
                      <a:r>
                        <a:rPr lang="en-US" sz="1200" baseline="0" dirty="0" err="1" smtClean="0">
                          <a:latin typeface="Tahoma" pitchFamily="34" charset="0"/>
                          <a:ea typeface="Tahoma" pitchFamily="34" charset="0"/>
                          <a:cs typeface="Tahoma" pitchFamily="34" charset="0"/>
                        </a:rPr>
                        <a:t>PoE</a:t>
                      </a:r>
                      <a:r>
                        <a:rPr lang="en-US" sz="1200" baseline="0" dirty="0" smtClean="0">
                          <a:latin typeface="Tahoma" pitchFamily="34" charset="0"/>
                          <a:ea typeface="Tahoma" pitchFamily="34" charset="0"/>
                          <a:cs typeface="Tahoma" pitchFamily="34" charset="0"/>
                        </a:rPr>
                        <a:t> Standards</a:t>
                      </a:r>
                      <a:endParaRPr lang="en-US" sz="1200" dirty="0" smtClean="0">
                        <a:latin typeface="Tahoma" pitchFamily="34" charset="0"/>
                        <a:ea typeface="Tahoma" pitchFamily="34" charset="0"/>
                        <a:cs typeface="Tahoma" pitchFamily="34" charset="0"/>
                      </a:endParaRPr>
                    </a:p>
                  </a:txBody>
                  <a:tcPr anchor="ctr"/>
                </a:tc>
                <a:tc>
                  <a:txBody>
                    <a:bodyPr/>
                    <a:lstStyle/>
                    <a:p>
                      <a:pPr algn="ctr"/>
                      <a:r>
                        <a:rPr lang="en-US" sz="1200" dirty="0" smtClean="0">
                          <a:latin typeface="Tahoma" pitchFamily="34" charset="0"/>
                          <a:ea typeface="Tahoma" pitchFamily="34" charset="0"/>
                          <a:cs typeface="Tahoma" pitchFamily="34" charset="0"/>
                        </a:rPr>
                        <a:t>Total </a:t>
                      </a:r>
                      <a:r>
                        <a:rPr lang="en-US" sz="1200" dirty="0" err="1" smtClean="0">
                          <a:latin typeface="Tahoma" pitchFamily="34" charset="0"/>
                          <a:ea typeface="Tahoma" pitchFamily="34" charset="0"/>
                          <a:cs typeface="Tahoma" pitchFamily="34" charset="0"/>
                        </a:rPr>
                        <a:t>PoE</a:t>
                      </a:r>
                      <a:r>
                        <a:rPr lang="en-US" sz="1200" baseline="0" dirty="0" smtClean="0">
                          <a:latin typeface="Tahoma" pitchFamily="34" charset="0"/>
                          <a:ea typeface="Tahoma" pitchFamily="34" charset="0"/>
                          <a:cs typeface="Tahoma" pitchFamily="34" charset="0"/>
                        </a:rPr>
                        <a:t> Power Output</a:t>
                      </a:r>
                      <a:endParaRPr lang="en-US" sz="1200" dirty="0">
                        <a:latin typeface="Tahoma" pitchFamily="34" charset="0"/>
                        <a:ea typeface="Tahoma" pitchFamily="34" charset="0"/>
                        <a:cs typeface="Tahoma" pitchFamily="34" charset="0"/>
                      </a:endParaRPr>
                    </a:p>
                  </a:txBody>
                  <a:tcPr anchor="ctr"/>
                </a:tc>
                <a:tc>
                  <a:txBody>
                    <a:bodyPr/>
                    <a:lstStyle/>
                    <a:p>
                      <a:pPr algn="ctr"/>
                      <a:r>
                        <a:rPr lang="en-US" sz="1200" dirty="0" smtClean="0">
                          <a:latin typeface="Tahoma" pitchFamily="34" charset="0"/>
                          <a:ea typeface="Tahoma" pitchFamily="34" charset="0"/>
                          <a:cs typeface="Tahoma" pitchFamily="34" charset="0"/>
                        </a:rPr>
                        <a:t>Unmanaged</a:t>
                      </a:r>
                    </a:p>
                    <a:p>
                      <a:pPr algn="ctr"/>
                      <a:r>
                        <a:rPr lang="en-US" sz="1200" dirty="0" smtClean="0">
                          <a:latin typeface="Tahoma" pitchFamily="34" charset="0"/>
                          <a:ea typeface="Tahoma" pitchFamily="34" charset="0"/>
                          <a:cs typeface="Tahoma" pitchFamily="34" charset="0"/>
                        </a:rPr>
                        <a:t>Plug</a:t>
                      </a:r>
                      <a:r>
                        <a:rPr lang="en-US" sz="1200" baseline="0" dirty="0" smtClean="0">
                          <a:latin typeface="Tahoma" pitchFamily="34" charset="0"/>
                          <a:ea typeface="Tahoma" pitchFamily="34" charset="0"/>
                          <a:cs typeface="Tahoma" pitchFamily="34" charset="0"/>
                        </a:rPr>
                        <a:t> &amp; P</a:t>
                      </a:r>
                      <a:r>
                        <a:rPr lang="en-US" sz="1200" dirty="0" smtClean="0">
                          <a:latin typeface="Tahoma" pitchFamily="34" charset="0"/>
                          <a:ea typeface="Tahoma" pitchFamily="34" charset="0"/>
                          <a:cs typeface="Tahoma" pitchFamily="34" charset="0"/>
                        </a:rPr>
                        <a:t>lay</a:t>
                      </a:r>
                    </a:p>
                    <a:p>
                      <a:pPr algn="ctr"/>
                      <a:r>
                        <a:rPr lang="en-US" sz="1200" dirty="0" smtClean="0">
                          <a:latin typeface="Tahoma" pitchFamily="34" charset="0"/>
                          <a:ea typeface="Tahoma" pitchFamily="34" charset="0"/>
                          <a:cs typeface="Tahoma" pitchFamily="34" charset="0"/>
                        </a:rPr>
                        <a:t>Design</a:t>
                      </a:r>
                      <a:endParaRPr lang="en-US" sz="1200" dirty="0">
                        <a:latin typeface="Tahoma" pitchFamily="34" charset="0"/>
                        <a:ea typeface="Tahoma" pitchFamily="34" charset="0"/>
                        <a:cs typeface="Tahoma" pitchFamily="34" charset="0"/>
                      </a:endParaRPr>
                    </a:p>
                  </a:txBody>
                  <a:tcPr anchor="ctr"/>
                </a:tc>
              </a:tr>
              <a:tr h="799394">
                <a:tc>
                  <a:txBody>
                    <a:bodyPr/>
                    <a:lstStyle/>
                    <a:p>
                      <a:pPr algn="ctr"/>
                      <a:r>
                        <a:rPr lang="en-US" sz="1000" dirty="0" smtClean="0">
                          <a:latin typeface="Tahoma" pitchFamily="34" charset="0"/>
                          <a:ea typeface="Tahoma" pitchFamily="34" charset="0"/>
                          <a:cs typeface="Tahoma" pitchFamily="34" charset="0"/>
                        </a:rPr>
                        <a:t>TPE-TG44G</a:t>
                      </a:r>
                      <a:endParaRPr lang="en-US" sz="1000" dirty="0">
                        <a:latin typeface="Tahoma" pitchFamily="34" charset="0"/>
                        <a:ea typeface="Tahoma" pitchFamily="34" charset="0"/>
                        <a:cs typeface="Tahoma"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Tahoma" pitchFamily="34" charset="0"/>
                          <a:ea typeface="Tahoma" pitchFamily="34" charset="0"/>
                          <a:cs typeface="Tahoma" pitchFamily="34" charset="0"/>
                        </a:rPr>
                        <a:t>4x</a:t>
                      </a:r>
                      <a:r>
                        <a:rPr lang="en-US" sz="1200" baseline="0" dirty="0" smtClean="0">
                          <a:latin typeface="Tahoma" pitchFamily="34" charset="0"/>
                          <a:ea typeface="Tahoma" pitchFamily="34" charset="0"/>
                          <a:cs typeface="Tahoma" pitchFamily="34" charset="0"/>
                        </a:rPr>
                        <a:t> (PoE/PoE+)</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ahoma" pitchFamily="34" charset="0"/>
                          <a:ea typeface="Tahoma" pitchFamily="34" charset="0"/>
                          <a:cs typeface="Tahoma" pitchFamily="34" charset="0"/>
                        </a:rPr>
                        <a:t>4x(Non-PoE)</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ahoma" pitchFamily="34" charset="0"/>
                          <a:ea typeface="Tahoma" pitchFamily="34" charset="0"/>
                          <a:cs typeface="Tahoma" pitchFamily="34" charset="0"/>
                        </a:rPr>
                        <a:t>10/100/1000Mbps</a:t>
                      </a:r>
                      <a:endParaRPr lang="en-US" sz="1200" dirty="0" smtClean="0">
                        <a:latin typeface="Tahoma" pitchFamily="34" charset="0"/>
                        <a:ea typeface="Tahoma" pitchFamily="34" charset="0"/>
                        <a:cs typeface="Tahoma"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smtClean="0">
                        <a:latin typeface="Tahoma" pitchFamily="34" charset="0"/>
                        <a:ea typeface="Tahoma" pitchFamily="34" charset="0"/>
                        <a:cs typeface="Tahoma" pitchFamily="34" charset="0"/>
                      </a:endParaRPr>
                    </a:p>
                  </a:txBody>
                  <a:tcPr anchor="ctr"/>
                </a:tc>
                <a:tc>
                  <a:txBody>
                    <a:bodyPr/>
                    <a:lstStyle/>
                    <a:p>
                      <a:pPr algn="ctr"/>
                      <a:r>
                        <a:rPr lang="en-US" sz="1200" dirty="0" smtClean="0">
                          <a:latin typeface="Tahoma" pitchFamily="34" charset="0"/>
                          <a:ea typeface="Tahoma" pitchFamily="34" charset="0"/>
                          <a:cs typeface="Tahoma" pitchFamily="34" charset="0"/>
                        </a:rPr>
                        <a:t>802.3af</a:t>
                      </a:r>
                    </a:p>
                    <a:p>
                      <a:pPr algn="ctr"/>
                      <a:r>
                        <a:rPr lang="en-US" sz="1200" dirty="0" smtClean="0">
                          <a:latin typeface="Tahoma" pitchFamily="34" charset="0"/>
                          <a:ea typeface="Tahoma" pitchFamily="34" charset="0"/>
                          <a:cs typeface="Tahoma" pitchFamily="34" charset="0"/>
                        </a:rPr>
                        <a:t>802.3at</a:t>
                      </a:r>
                    </a:p>
                  </a:txBody>
                  <a:tcPr anchor="ctr"/>
                </a:tc>
                <a:tc>
                  <a:txBody>
                    <a:bodyPr/>
                    <a:lstStyle/>
                    <a:p>
                      <a:pPr algn="ctr"/>
                      <a:r>
                        <a:rPr lang="en-US" sz="1200" dirty="0" smtClean="0">
                          <a:latin typeface="Tahoma" pitchFamily="34" charset="0"/>
                          <a:ea typeface="Tahoma" pitchFamily="34" charset="0"/>
                          <a:cs typeface="Tahoma" pitchFamily="34" charset="0"/>
                        </a:rPr>
                        <a:t>60 Watts</a:t>
                      </a:r>
                    </a:p>
                    <a:p>
                      <a:pPr algn="ctr"/>
                      <a:r>
                        <a:rPr lang="en-US" sz="1200" dirty="0" smtClean="0">
                          <a:latin typeface="Tahoma" pitchFamily="34" charset="0"/>
                          <a:ea typeface="Tahoma" pitchFamily="34" charset="0"/>
                          <a:cs typeface="Tahoma" pitchFamily="34" charset="0"/>
                        </a:rPr>
                        <a:t>(4x15w or 2x30w)</a:t>
                      </a:r>
                      <a:endParaRPr lang="en-US" sz="1200" dirty="0">
                        <a:latin typeface="Tahoma" pitchFamily="34" charset="0"/>
                        <a:ea typeface="Tahoma" pitchFamily="34" charset="0"/>
                        <a:cs typeface="Tahoma" pitchFamily="34" charset="0"/>
                      </a:endParaRPr>
                    </a:p>
                  </a:txBody>
                  <a:tcPr anchor="ctr"/>
                </a:tc>
                <a:tc>
                  <a:txBody>
                    <a:bodyPr/>
                    <a:lstStyle/>
                    <a:p>
                      <a:pPr algn="ctr"/>
                      <a:endParaRPr lang="en-US" sz="1000" dirty="0">
                        <a:latin typeface="Tahoma" pitchFamily="34" charset="0"/>
                        <a:ea typeface="Tahoma" pitchFamily="34" charset="0"/>
                        <a:cs typeface="Tahoma" pitchFamily="34" charset="0"/>
                      </a:endParaRPr>
                    </a:p>
                  </a:txBody>
                  <a:tcPr anchor="ctr"/>
                </a:tc>
              </a:tr>
              <a:tr h="621751">
                <a:tc>
                  <a:txBody>
                    <a:bodyPr/>
                    <a:lstStyle/>
                    <a:p>
                      <a:pPr algn="ctr"/>
                      <a:r>
                        <a:rPr lang="en-US" sz="1200" dirty="0" smtClean="0">
                          <a:latin typeface="Tahoma" pitchFamily="34" charset="0"/>
                          <a:ea typeface="Tahoma" pitchFamily="34" charset="0"/>
                          <a:cs typeface="Tahoma" pitchFamily="34" charset="0"/>
                        </a:rPr>
                        <a:t>TPE-T80*</a:t>
                      </a:r>
                      <a:endParaRPr lang="en-US" sz="1200" dirty="0">
                        <a:latin typeface="Tahoma" pitchFamily="34" charset="0"/>
                        <a:ea typeface="Tahoma" pitchFamily="34" charset="0"/>
                        <a:cs typeface="Tahoma"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Tahoma" pitchFamily="34" charset="0"/>
                          <a:ea typeface="Tahoma" pitchFamily="34" charset="0"/>
                          <a:cs typeface="Tahoma" pitchFamily="34" charset="0"/>
                        </a:rPr>
                        <a:t>8x</a:t>
                      </a:r>
                      <a:r>
                        <a:rPr lang="en-US" sz="1200" baseline="0" dirty="0" smtClean="0">
                          <a:latin typeface="Tahoma" pitchFamily="34" charset="0"/>
                          <a:ea typeface="Tahoma" pitchFamily="34" charset="0"/>
                          <a:cs typeface="Tahoma" pitchFamily="34" charset="0"/>
                        </a:rPr>
                        <a:t> (PoE/PoE+)</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ahoma" pitchFamily="34" charset="0"/>
                          <a:ea typeface="Tahoma" pitchFamily="34" charset="0"/>
                          <a:cs typeface="Tahoma" pitchFamily="34" charset="0"/>
                        </a:rPr>
                        <a:t>10/100Mbps</a:t>
                      </a:r>
                      <a:endParaRPr lang="en-US" sz="1200" dirty="0" smtClean="0">
                        <a:latin typeface="Tahoma" pitchFamily="34" charset="0"/>
                        <a:ea typeface="Tahoma" pitchFamily="34" charset="0"/>
                        <a:cs typeface="Tahoma"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smtClean="0">
                        <a:latin typeface="Tahoma" pitchFamily="34" charset="0"/>
                        <a:ea typeface="Tahoma" pitchFamily="34" charset="0"/>
                        <a:cs typeface="Tahoma" pitchFamily="34" charset="0"/>
                      </a:endParaRPr>
                    </a:p>
                  </a:txBody>
                  <a:tcPr anchor="ctr"/>
                </a:tc>
                <a:tc>
                  <a:txBody>
                    <a:bodyPr/>
                    <a:lstStyle/>
                    <a:p>
                      <a:pPr algn="ctr"/>
                      <a:r>
                        <a:rPr lang="en-US" sz="1200" dirty="0" smtClean="0">
                          <a:latin typeface="Tahoma" pitchFamily="34" charset="0"/>
                          <a:ea typeface="Tahoma" pitchFamily="34" charset="0"/>
                          <a:cs typeface="Tahoma" pitchFamily="34" charset="0"/>
                        </a:rPr>
                        <a:t>802.3af</a:t>
                      </a:r>
                    </a:p>
                    <a:p>
                      <a:pPr algn="ctr"/>
                      <a:r>
                        <a:rPr lang="en-US" sz="1200" dirty="0" smtClean="0">
                          <a:latin typeface="Tahoma" pitchFamily="34" charset="0"/>
                          <a:ea typeface="Tahoma" pitchFamily="34" charset="0"/>
                          <a:cs typeface="Tahoma" pitchFamily="34" charset="0"/>
                        </a:rPr>
                        <a:t>802.3at</a:t>
                      </a:r>
                    </a:p>
                  </a:txBody>
                  <a:tcPr anchor="ctr"/>
                </a:tc>
                <a:tc>
                  <a:txBody>
                    <a:bodyPr/>
                    <a:lstStyle/>
                    <a:p>
                      <a:pPr algn="ctr"/>
                      <a:r>
                        <a:rPr lang="en-US" sz="1200" dirty="0" smtClean="0">
                          <a:latin typeface="Tahoma" pitchFamily="34" charset="0"/>
                          <a:ea typeface="Tahoma" pitchFamily="34" charset="0"/>
                          <a:cs typeface="Tahoma" pitchFamily="34" charset="0"/>
                        </a:rPr>
                        <a:t>240 Watts</a:t>
                      </a:r>
                    </a:p>
                    <a:p>
                      <a:pPr algn="ctr"/>
                      <a:r>
                        <a:rPr lang="en-US" sz="1200" dirty="0" smtClean="0">
                          <a:latin typeface="Tahoma" pitchFamily="34" charset="0"/>
                          <a:ea typeface="Tahoma" pitchFamily="34" charset="0"/>
                          <a:cs typeface="Tahoma" pitchFamily="34" charset="0"/>
                        </a:rPr>
                        <a:t>(8x30w)</a:t>
                      </a:r>
                    </a:p>
                  </a:txBody>
                  <a:tcPr anchor="ctr"/>
                </a:tc>
                <a:tc>
                  <a:txBody>
                    <a:bodyPr/>
                    <a:lstStyle/>
                    <a:p>
                      <a:pPr algn="ctr"/>
                      <a:endParaRPr lang="en-US" sz="1200" dirty="0">
                        <a:latin typeface="Tahoma" pitchFamily="34" charset="0"/>
                        <a:ea typeface="Tahoma" pitchFamily="34" charset="0"/>
                        <a:cs typeface="Tahoma" pitchFamily="34" charset="0"/>
                      </a:endParaRPr>
                    </a:p>
                  </a:txBody>
                  <a:tcPr anchor="ctr"/>
                </a:tc>
              </a:tr>
              <a:tr h="621751">
                <a:tc>
                  <a:txBody>
                    <a:bodyPr/>
                    <a:lstStyle/>
                    <a:p>
                      <a:pPr algn="ctr"/>
                      <a:r>
                        <a:rPr lang="en-US" sz="1200" dirty="0" smtClean="0">
                          <a:latin typeface="Tahoma" pitchFamily="34" charset="0"/>
                          <a:ea typeface="Tahoma" pitchFamily="34" charset="0"/>
                          <a:cs typeface="Tahoma" pitchFamily="34" charset="0"/>
                        </a:rPr>
                        <a:t>TPE-TG80G</a:t>
                      </a:r>
                      <a:endParaRPr lang="en-US" sz="1200" dirty="0">
                        <a:latin typeface="Tahoma" pitchFamily="34" charset="0"/>
                        <a:ea typeface="Tahoma" pitchFamily="34" charset="0"/>
                        <a:cs typeface="Tahoma"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Tahoma" pitchFamily="34" charset="0"/>
                          <a:ea typeface="Tahoma" pitchFamily="34" charset="0"/>
                          <a:cs typeface="Tahoma" pitchFamily="34" charset="0"/>
                        </a:rPr>
                        <a:t>8x</a:t>
                      </a:r>
                      <a:r>
                        <a:rPr lang="en-US" sz="1200" baseline="0" dirty="0" smtClean="0">
                          <a:latin typeface="Tahoma" pitchFamily="34" charset="0"/>
                          <a:ea typeface="Tahoma" pitchFamily="34" charset="0"/>
                          <a:cs typeface="Tahoma" pitchFamily="34" charset="0"/>
                        </a:rPr>
                        <a:t> (PoE/PoE+)</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ahoma" pitchFamily="34" charset="0"/>
                          <a:ea typeface="Tahoma" pitchFamily="34" charset="0"/>
                          <a:cs typeface="Tahoma" pitchFamily="34" charset="0"/>
                        </a:rPr>
                        <a:t>10/100/1000Mbps</a:t>
                      </a:r>
                      <a:endParaRPr lang="en-US" sz="1200" dirty="0" smtClean="0">
                        <a:latin typeface="Tahoma" pitchFamily="34" charset="0"/>
                        <a:ea typeface="Tahoma" pitchFamily="34" charset="0"/>
                        <a:cs typeface="Tahoma"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smtClean="0">
                        <a:latin typeface="Tahoma" pitchFamily="34" charset="0"/>
                        <a:ea typeface="Tahoma" pitchFamily="34" charset="0"/>
                        <a:cs typeface="Tahoma" pitchFamily="34" charset="0"/>
                      </a:endParaRPr>
                    </a:p>
                  </a:txBody>
                  <a:tcPr anchor="ctr"/>
                </a:tc>
                <a:tc>
                  <a:txBody>
                    <a:bodyPr/>
                    <a:lstStyle/>
                    <a:p>
                      <a:pPr algn="ctr"/>
                      <a:r>
                        <a:rPr lang="en-US" sz="1200" dirty="0" smtClean="0">
                          <a:latin typeface="Tahoma" pitchFamily="34" charset="0"/>
                          <a:ea typeface="Tahoma" pitchFamily="34" charset="0"/>
                          <a:cs typeface="Tahoma" pitchFamily="34" charset="0"/>
                        </a:rPr>
                        <a:t>802.3af</a:t>
                      </a:r>
                    </a:p>
                    <a:p>
                      <a:pPr algn="ctr"/>
                      <a:r>
                        <a:rPr lang="en-US" sz="1200" dirty="0" smtClean="0">
                          <a:latin typeface="Tahoma" pitchFamily="34" charset="0"/>
                          <a:ea typeface="Tahoma" pitchFamily="34" charset="0"/>
                          <a:cs typeface="Tahoma" pitchFamily="34" charset="0"/>
                        </a:rPr>
                        <a:t>802.3at</a:t>
                      </a:r>
                    </a:p>
                  </a:txBody>
                  <a:tcPr anchor="ctr"/>
                </a:tc>
                <a:tc>
                  <a:txBody>
                    <a:bodyPr/>
                    <a:lstStyle/>
                    <a:p>
                      <a:pPr algn="ctr"/>
                      <a:r>
                        <a:rPr lang="en-US" sz="1200" dirty="0" smtClean="0">
                          <a:latin typeface="Tahoma" pitchFamily="34" charset="0"/>
                          <a:ea typeface="Tahoma" pitchFamily="34" charset="0"/>
                          <a:cs typeface="Tahoma" pitchFamily="34" charset="0"/>
                        </a:rPr>
                        <a:t>105 Watts</a:t>
                      </a:r>
                    </a:p>
                    <a:p>
                      <a:pPr algn="ctr"/>
                      <a:r>
                        <a:rPr lang="en-US" sz="1200" dirty="0" smtClean="0">
                          <a:latin typeface="Tahoma" pitchFamily="34" charset="0"/>
                          <a:ea typeface="Tahoma" pitchFamily="34" charset="0"/>
                          <a:cs typeface="Tahoma" pitchFamily="34" charset="0"/>
                        </a:rPr>
                        <a:t>(7x15w or 3x30w)</a:t>
                      </a:r>
                    </a:p>
                  </a:txBody>
                  <a:tcPr anchor="ctr"/>
                </a:tc>
                <a:tc>
                  <a:txBody>
                    <a:bodyPr/>
                    <a:lstStyle/>
                    <a:p>
                      <a:pPr algn="ctr"/>
                      <a:endParaRPr lang="en-US" sz="1200" dirty="0">
                        <a:latin typeface="Tahoma" pitchFamily="34" charset="0"/>
                        <a:ea typeface="Tahoma" pitchFamily="34" charset="0"/>
                        <a:cs typeface="Tahoma" pitchFamily="34" charset="0"/>
                      </a:endParaRPr>
                    </a:p>
                  </a:txBody>
                  <a:tcPr anchor="ctr"/>
                </a:tc>
              </a:tr>
              <a:tr h="621751">
                <a:tc>
                  <a:txBody>
                    <a:bodyPr/>
                    <a:lstStyle/>
                    <a:p>
                      <a:pPr algn="ctr"/>
                      <a:r>
                        <a:rPr lang="en-US" sz="1200" dirty="0" smtClean="0">
                          <a:latin typeface="Tahoma" pitchFamily="34" charset="0"/>
                          <a:ea typeface="Tahoma" pitchFamily="34" charset="0"/>
                          <a:cs typeface="Tahoma" pitchFamily="34" charset="0"/>
                        </a:rPr>
                        <a:t>TPE-TG81G</a:t>
                      </a:r>
                      <a:endParaRPr lang="en-US" sz="1200" dirty="0">
                        <a:latin typeface="Tahoma" pitchFamily="34" charset="0"/>
                        <a:ea typeface="Tahoma" pitchFamily="34" charset="0"/>
                        <a:cs typeface="Tahoma"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Tahoma" pitchFamily="34" charset="0"/>
                          <a:ea typeface="Tahoma" pitchFamily="34" charset="0"/>
                          <a:cs typeface="Tahoma" pitchFamily="34" charset="0"/>
                        </a:rPr>
                        <a:t>8x</a:t>
                      </a:r>
                      <a:r>
                        <a:rPr lang="en-US" sz="1200" baseline="0" dirty="0" smtClean="0">
                          <a:latin typeface="Tahoma" pitchFamily="34" charset="0"/>
                          <a:ea typeface="Tahoma" pitchFamily="34" charset="0"/>
                          <a:cs typeface="Tahoma" pitchFamily="34" charset="0"/>
                        </a:rPr>
                        <a:t> (PoE/PoE+)</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ahoma" pitchFamily="34" charset="0"/>
                          <a:ea typeface="Tahoma" pitchFamily="34" charset="0"/>
                          <a:cs typeface="Tahoma" pitchFamily="34" charset="0"/>
                        </a:rPr>
                        <a:t>10/100/1000Mbps</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err="1" smtClean="0">
                          <a:latin typeface="Tahoma" pitchFamily="34" charset="0"/>
                          <a:ea typeface="Tahoma" pitchFamily="34" charset="0"/>
                          <a:cs typeface="Tahoma" pitchFamily="34" charset="0"/>
                        </a:rPr>
                        <a:t>Rackmount</a:t>
                      </a:r>
                      <a:endParaRPr lang="en-US" sz="1200" dirty="0" smtClean="0">
                        <a:latin typeface="Tahoma" pitchFamily="34" charset="0"/>
                        <a:ea typeface="Tahoma" pitchFamily="34" charset="0"/>
                        <a:cs typeface="Tahoma" pitchFamily="34" charset="0"/>
                      </a:endParaRPr>
                    </a:p>
                  </a:txBody>
                  <a:tcPr anchor="ctr"/>
                </a:tc>
                <a:tc>
                  <a:txBody>
                    <a:bodyPr/>
                    <a:lstStyle/>
                    <a:p>
                      <a:pPr algn="ctr"/>
                      <a:r>
                        <a:rPr lang="en-US" sz="1200" dirty="0" smtClean="0">
                          <a:latin typeface="Tahoma" pitchFamily="34" charset="0"/>
                          <a:ea typeface="Tahoma" pitchFamily="34" charset="0"/>
                          <a:cs typeface="Tahoma" pitchFamily="34" charset="0"/>
                        </a:rPr>
                        <a:t>802.3af</a:t>
                      </a:r>
                    </a:p>
                    <a:p>
                      <a:pPr algn="ctr"/>
                      <a:r>
                        <a:rPr lang="en-US" sz="1200" dirty="0" smtClean="0">
                          <a:latin typeface="Tahoma" pitchFamily="34" charset="0"/>
                          <a:ea typeface="Tahoma" pitchFamily="34" charset="0"/>
                          <a:cs typeface="Tahoma" pitchFamily="34" charset="0"/>
                        </a:rPr>
                        <a:t>802.3at</a:t>
                      </a:r>
                    </a:p>
                  </a:txBody>
                  <a:tcPr anchor="ctr"/>
                </a:tc>
                <a:tc>
                  <a:txBody>
                    <a:bodyPr/>
                    <a:lstStyle/>
                    <a:p>
                      <a:pPr algn="ctr"/>
                      <a:r>
                        <a:rPr lang="en-US" sz="1200" dirty="0" smtClean="0">
                          <a:latin typeface="Tahoma" pitchFamily="34" charset="0"/>
                          <a:ea typeface="Tahoma" pitchFamily="34" charset="0"/>
                          <a:cs typeface="Tahoma" pitchFamily="34" charset="0"/>
                        </a:rPr>
                        <a:t>105 Watts</a:t>
                      </a:r>
                    </a:p>
                    <a:p>
                      <a:pPr algn="ctr"/>
                      <a:r>
                        <a:rPr lang="en-US" sz="1200" dirty="0" smtClean="0">
                          <a:latin typeface="Tahoma" pitchFamily="34" charset="0"/>
                          <a:ea typeface="Tahoma" pitchFamily="34" charset="0"/>
                          <a:cs typeface="Tahoma" pitchFamily="34" charset="0"/>
                        </a:rPr>
                        <a:t>(7x15w or 3x30w)</a:t>
                      </a:r>
                    </a:p>
                  </a:txBody>
                  <a:tcPr anchor="ctr"/>
                </a:tc>
                <a:tc>
                  <a:txBody>
                    <a:bodyPr/>
                    <a:lstStyle/>
                    <a:p>
                      <a:pPr algn="ctr"/>
                      <a:endParaRPr lang="en-US" sz="1200" dirty="0">
                        <a:latin typeface="Tahoma" pitchFamily="34" charset="0"/>
                        <a:ea typeface="Tahoma" pitchFamily="34" charset="0"/>
                        <a:cs typeface="Tahoma" pitchFamily="34" charset="0"/>
                      </a:endParaRPr>
                    </a:p>
                  </a:txBody>
                  <a:tcPr anchor="ctr"/>
                </a:tc>
              </a:tr>
              <a:tr h="621751">
                <a:tc>
                  <a:txBody>
                    <a:bodyPr/>
                    <a:lstStyle/>
                    <a:p>
                      <a:pPr algn="ctr"/>
                      <a:r>
                        <a:rPr lang="en-US" sz="1200" dirty="0" smtClean="0">
                          <a:latin typeface="Tahoma" pitchFamily="34" charset="0"/>
                          <a:ea typeface="Tahoma" pitchFamily="34" charset="0"/>
                          <a:cs typeface="Tahoma" pitchFamily="34" charset="0"/>
                        </a:rPr>
                        <a:t>TPE-T88G</a:t>
                      </a:r>
                      <a:endParaRPr lang="en-US" sz="1200" dirty="0">
                        <a:latin typeface="Tahoma" pitchFamily="34" charset="0"/>
                        <a:ea typeface="Tahoma" pitchFamily="34" charset="0"/>
                        <a:cs typeface="Tahoma"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Tahoma" pitchFamily="34" charset="0"/>
                          <a:ea typeface="Tahoma" pitchFamily="34" charset="0"/>
                          <a:cs typeface="Tahoma" pitchFamily="34" charset="0"/>
                        </a:rPr>
                        <a:t>8x</a:t>
                      </a:r>
                      <a:r>
                        <a:rPr lang="en-US" sz="1200" baseline="0" dirty="0" smtClean="0">
                          <a:latin typeface="Tahoma" pitchFamily="34" charset="0"/>
                          <a:ea typeface="Tahoma" pitchFamily="34" charset="0"/>
                          <a:cs typeface="Tahoma" pitchFamily="34" charset="0"/>
                        </a:rPr>
                        <a:t> (PoE)</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ahoma" pitchFamily="34" charset="0"/>
                          <a:ea typeface="Tahoma" pitchFamily="34" charset="0"/>
                          <a:cs typeface="Tahoma" pitchFamily="34" charset="0"/>
                        </a:rPr>
                        <a:t>8x(Non-PoE) 10/100/1000Mbps</a:t>
                      </a:r>
                      <a:endParaRPr lang="en-US" sz="1200" dirty="0" smtClean="0">
                        <a:latin typeface="Tahoma" pitchFamily="34" charset="0"/>
                        <a:ea typeface="Tahoma" pitchFamily="34" charset="0"/>
                        <a:cs typeface="Tahoma" pitchFamily="34" charset="0"/>
                      </a:endParaRPr>
                    </a:p>
                  </a:txBody>
                  <a:tcPr anchor="ctr"/>
                </a:tc>
                <a:tc>
                  <a:txBody>
                    <a:bodyPr/>
                    <a:lstStyle/>
                    <a:p>
                      <a:pPr algn="ctr"/>
                      <a:r>
                        <a:rPr lang="en-US" sz="1200" dirty="0" smtClean="0">
                          <a:latin typeface="Tahoma" pitchFamily="34" charset="0"/>
                          <a:ea typeface="Tahoma" pitchFamily="34" charset="0"/>
                          <a:cs typeface="Tahoma" pitchFamily="34" charset="0"/>
                        </a:rPr>
                        <a:t>802.3af</a:t>
                      </a:r>
                    </a:p>
                    <a:p>
                      <a:pPr algn="ctr"/>
                      <a:r>
                        <a:rPr lang="en-US" sz="1200" dirty="0" smtClean="0">
                          <a:latin typeface="Tahoma" pitchFamily="34" charset="0"/>
                          <a:ea typeface="Tahoma" pitchFamily="34" charset="0"/>
                          <a:cs typeface="Tahoma" pitchFamily="34" charset="0"/>
                        </a:rPr>
                        <a:t>802.3at</a:t>
                      </a:r>
                      <a:endParaRPr lang="en-US" sz="1200" dirty="0">
                        <a:latin typeface="Tahoma" pitchFamily="34" charset="0"/>
                        <a:ea typeface="Tahoma" pitchFamily="34" charset="0"/>
                        <a:cs typeface="Tahoma" pitchFamily="34" charset="0"/>
                      </a:endParaRPr>
                    </a:p>
                  </a:txBody>
                  <a:tcPr anchor="ctr"/>
                </a:tc>
                <a:tc>
                  <a:txBody>
                    <a:bodyPr/>
                    <a:lstStyle/>
                    <a:p>
                      <a:pPr algn="ctr"/>
                      <a:r>
                        <a:rPr lang="en-US" sz="1200" dirty="0" smtClean="0">
                          <a:latin typeface="Tahoma" pitchFamily="34" charset="0"/>
                          <a:ea typeface="Tahoma" pitchFamily="34" charset="0"/>
                          <a:cs typeface="Tahoma" pitchFamily="34" charset="0"/>
                        </a:rPr>
                        <a:t>120W</a:t>
                      </a:r>
                    </a:p>
                    <a:p>
                      <a:pPr algn="ctr"/>
                      <a:r>
                        <a:rPr lang="en-US" sz="1200" dirty="0" smtClean="0">
                          <a:latin typeface="Tahoma" pitchFamily="34" charset="0"/>
                          <a:ea typeface="Tahoma" pitchFamily="34" charset="0"/>
                          <a:cs typeface="Tahoma" pitchFamily="34" charset="0"/>
                        </a:rPr>
                        <a:t>(8x 15w or 4x30w</a:t>
                      </a:r>
                      <a:r>
                        <a:rPr lang="en-US" sz="1200" baseline="0" dirty="0" smtClean="0">
                          <a:latin typeface="Tahoma" pitchFamily="34" charset="0"/>
                          <a:ea typeface="Tahoma" pitchFamily="34" charset="0"/>
                          <a:cs typeface="Tahoma" pitchFamily="34" charset="0"/>
                        </a:rPr>
                        <a:t>)</a:t>
                      </a:r>
                      <a:endParaRPr lang="en-US" sz="1200" dirty="0">
                        <a:latin typeface="Tahoma" pitchFamily="34" charset="0"/>
                        <a:ea typeface="Tahoma" pitchFamily="34" charset="0"/>
                        <a:cs typeface="Tahoma" pitchFamily="34" charset="0"/>
                      </a:endParaRPr>
                    </a:p>
                  </a:txBody>
                  <a:tcPr anchor="ctr"/>
                </a:tc>
                <a:tc>
                  <a:txBody>
                    <a:bodyPr/>
                    <a:lstStyle/>
                    <a:p>
                      <a:pPr algn="ctr"/>
                      <a:endParaRPr lang="en-US" sz="1200" dirty="0">
                        <a:latin typeface="Tahoma" pitchFamily="34" charset="0"/>
                        <a:ea typeface="Tahoma" pitchFamily="34" charset="0"/>
                        <a:cs typeface="Tahoma" pitchFamily="34" charset="0"/>
                      </a:endParaRPr>
                    </a:p>
                  </a:txBody>
                  <a:tcPr anchor="ctr"/>
                </a:tc>
              </a:tr>
              <a:tr h="621751">
                <a:tc>
                  <a:txBody>
                    <a:bodyPr/>
                    <a:lstStyle/>
                    <a:p>
                      <a:pPr algn="ctr"/>
                      <a:r>
                        <a:rPr lang="en-US" sz="1200" dirty="0" smtClean="0">
                          <a:latin typeface="Tahoma" pitchFamily="34" charset="0"/>
                          <a:ea typeface="Tahoma" pitchFamily="34" charset="0"/>
                          <a:cs typeface="Tahoma" pitchFamily="34" charset="0"/>
                        </a:rPr>
                        <a:t>TPE-T160*</a:t>
                      </a:r>
                      <a:endParaRPr lang="en-US" sz="1200" dirty="0">
                        <a:latin typeface="Tahoma" pitchFamily="34" charset="0"/>
                        <a:ea typeface="Tahoma" pitchFamily="34" charset="0"/>
                        <a:cs typeface="Tahoma"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Tahoma" pitchFamily="34" charset="0"/>
                          <a:ea typeface="Tahoma" pitchFamily="34" charset="0"/>
                          <a:cs typeface="Tahoma" pitchFamily="34" charset="0"/>
                        </a:rPr>
                        <a:t>16x</a:t>
                      </a:r>
                      <a:r>
                        <a:rPr lang="en-US" sz="1200" baseline="0" dirty="0" smtClean="0">
                          <a:latin typeface="Tahoma" pitchFamily="34" charset="0"/>
                          <a:ea typeface="Tahoma" pitchFamily="34" charset="0"/>
                          <a:cs typeface="Tahoma" pitchFamily="34" charset="0"/>
                        </a:rPr>
                        <a:t> (PoE/PoE+)</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ahoma" pitchFamily="34" charset="0"/>
                          <a:ea typeface="Tahoma" pitchFamily="34" charset="0"/>
                          <a:cs typeface="Tahoma" pitchFamily="34" charset="0"/>
                        </a:rPr>
                        <a:t>10/100Mbps</a:t>
                      </a:r>
                      <a:endParaRPr lang="en-US" sz="1200" dirty="0" smtClean="0">
                        <a:latin typeface="Tahoma" pitchFamily="34" charset="0"/>
                        <a:ea typeface="Tahoma" pitchFamily="34" charset="0"/>
                        <a:cs typeface="Tahoma" pitchFamily="34" charset="0"/>
                      </a:endParaRPr>
                    </a:p>
                    <a:p>
                      <a:pPr algn="ctr"/>
                      <a:endParaRPr lang="en-US" sz="1200" dirty="0">
                        <a:latin typeface="Tahoma" pitchFamily="34" charset="0"/>
                        <a:ea typeface="Tahoma" pitchFamily="34" charset="0"/>
                        <a:cs typeface="Tahoma" pitchFamily="34" charset="0"/>
                      </a:endParaRPr>
                    </a:p>
                  </a:txBody>
                  <a:tcPr anchor="ctr"/>
                </a:tc>
                <a:tc>
                  <a:txBody>
                    <a:bodyPr/>
                    <a:lstStyle/>
                    <a:p>
                      <a:pPr algn="ctr"/>
                      <a:r>
                        <a:rPr lang="en-US" sz="1200" dirty="0" smtClean="0">
                          <a:latin typeface="Tahoma" pitchFamily="34" charset="0"/>
                          <a:ea typeface="Tahoma" pitchFamily="34" charset="0"/>
                          <a:cs typeface="Tahoma" pitchFamily="34" charset="0"/>
                        </a:rPr>
                        <a:t>802.3af</a:t>
                      </a:r>
                    </a:p>
                    <a:p>
                      <a:pPr algn="ctr"/>
                      <a:r>
                        <a:rPr lang="en-US" sz="1200" dirty="0" smtClean="0">
                          <a:latin typeface="Tahoma" pitchFamily="34" charset="0"/>
                          <a:ea typeface="Tahoma" pitchFamily="34" charset="0"/>
                          <a:cs typeface="Tahoma" pitchFamily="34" charset="0"/>
                        </a:rPr>
                        <a:t>802.3at</a:t>
                      </a:r>
                    </a:p>
                  </a:txBody>
                  <a:tcPr anchor="ctr"/>
                </a:tc>
                <a:tc>
                  <a:txBody>
                    <a:bodyPr/>
                    <a:lstStyle/>
                    <a:p>
                      <a:pPr algn="ctr"/>
                      <a:r>
                        <a:rPr lang="en-US" sz="1200" b="0" dirty="0" smtClean="0">
                          <a:latin typeface="Tahoma" pitchFamily="34" charset="0"/>
                          <a:ea typeface="Tahoma" pitchFamily="34" charset="0"/>
                          <a:cs typeface="Tahoma" pitchFamily="34" charset="0"/>
                        </a:rPr>
                        <a:t>480W</a:t>
                      </a:r>
                    </a:p>
                    <a:p>
                      <a:pPr algn="ctr"/>
                      <a:r>
                        <a:rPr lang="en-US" sz="1200" b="0" dirty="0" smtClean="0">
                          <a:latin typeface="Tahoma" pitchFamily="34" charset="0"/>
                          <a:ea typeface="Tahoma" pitchFamily="34" charset="0"/>
                          <a:cs typeface="Tahoma" pitchFamily="34" charset="0"/>
                        </a:rPr>
                        <a:t>(16</a:t>
                      </a:r>
                      <a:r>
                        <a:rPr lang="en-US" sz="1200" b="0" baseline="0" dirty="0" smtClean="0">
                          <a:latin typeface="Tahoma" pitchFamily="34" charset="0"/>
                          <a:ea typeface="Tahoma" pitchFamily="34" charset="0"/>
                          <a:cs typeface="Tahoma" pitchFamily="34" charset="0"/>
                        </a:rPr>
                        <a:t> x 30w)</a:t>
                      </a:r>
                      <a:endParaRPr lang="en-US" sz="1200" b="0" dirty="0">
                        <a:latin typeface="Tahoma" pitchFamily="34" charset="0"/>
                        <a:ea typeface="Tahoma" pitchFamily="34" charset="0"/>
                        <a:cs typeface="Tahoma" pitchFamily="34" charset="0"/>
                      </a:endParaRPr>
                    </a:p>
                  </a:txBody>
                  <a:tcPr anchor="ctr"/>
                </a:tc>
                <a:tc>
                  <a:txBody>
                    <a:bodyPr/>
                    <a:lstStyle/>
                    <a:p>
                      <a:pPr algn="ctr"/>
                      <a:endParaRPr lang="en-US" sz="1200" dirty="0">
                        <a:latin typeface="Tahoma" pitchFamily="34" charset="0"/>
                        <a:ea typeface="Tahoma" pitchFamily="34" charset="0"/>
                        <a:cs typeface="Tahoma" pitchFamily="34" charset="0"/>
                      </a:endParaRPr>
                    </a:p>
                  </a:txBody>
                  <a:tcPr anchor="ctr"/>
                </a:tc>
              </a:tr>
            </a:tbl>
          </a:graphicData>
        </a:graphic>
      </p:graphicFrame>
      <p:pic>
        <p:nvPicPr>
          <p:cNvPr id="7171"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8708" y="5600748"/>
            <a:ext cx="1469758" cy="421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9888" y="3012780"/>
            <a:ext cx="1267364" cy="390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1" descr="http://www.web-abstracts.com/portal/Portals/0/checkmark.gif"/>
          <p:cNvPicPr>
            <a:picLocks noChangeAspect="1" noChangeArrowheads="1"/>
          </p:cNvPicPr>
          <p:nvPr/>
        </p:nvPicPr>
        <p:blipFill>
          <a:blip r:embed="rId4" cstate="print"/>
          <a:srcRect/>
          <a:stretch>
            <a:fillRect/>
          </a:stretch>
        </p:blipFill>
        <p:spPr bwMode="auto">
          <a:xfrm>
            <a:off x="10820400" y="2346770"/>
            <a:ext cx="604064" cy="519514"/>
          </a:xfrm>
          <a:prstGeom prst="rect">
            <a:avLst/>
          </a:prstGeom>
          <a:noFill/>
          <a:ln w="9525">
            <a:noFill/>
            <a:miter lim="800000"/>
            <a:headEnd/>
            <a:tailEnd/>
          </a:ln>
        </p:spPr>
      </p:pic>
      <p:sp>
        <p:nvSpPr>
          <p:cNvPr id="9" name="Rectangle 8"/>
          <p:cNvSpPr/>
          <p:nvPr/>
        </p:nvSpPr>
        <p:spPr>
          <a:xfrm>
            <a:off x="1535394" y="11333"/>
            <a:ext cx="6541807" cy="830997"/>
          </a:xfrm>
          <a:prstGeom prst="rect">
            <a:avLst/>
          </a:prstGeom>
        </p:spPr>
        <p:txBody>
          <a:bodyPr wrap="square">
            <a:spAutoFit/>
          </a:bodyPr>
          <a:lstStyle/>
          <a:p>
            <a:pPr>
              <a:defRPr/>
            </a:pPr>
            <a:r>
              <a:rPr lang="en-US" altLang="zh-TW"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802.3at or </a:t>
            </a:r>
            <a:r>
              <a:rPr lang="en-US" altLang="zh-TW" sz="4800" b="1" dirty="0" err="1">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r>
              <a:rPr lang="en-US" altLang="zh-TW"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29025" y="2264172"/>
            <a:ext cx="1156898" cy="530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94523" y="3703221"/>
            <a:ext cx="825902" cy="378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39888" y="4381153"/>
            <a:ext cx="1385351" cy="331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1573" y="5012771"/>
            <a:ext cx="1154350" cy="343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1" descr="http://www.web-abstracts.com/portal/Portals/0/checkmark.gif"/>
          <p:cNvPicPr>
            <a:picLocks noChangeAspect="1" noChangeArrowheads="1"/>
          </p:cNvPicPr>
          <p:nvPr/>
        </p:nvPicPr>
        <p:blipFill>
          <a:blip r:embed="rId4" cstate="print"/>
          <a:srcRect/>
          <a:stretch>
            <a:fillRect/>
          </a:stretch>
        </p:blipFill>
        <p:spPr bwMode="auto">
          <a:xfrm>
            <a:off x="10827221" y="3048000"/>
            <a:ext cx="604064" cy="519514"/>
          </a:xfrm>
          <a:prstGeom prst="rect">
            <a:avLst/>
          </a:prstGeom>
          <a:noFill/>
          <a:ln w="9525">
            <a:noFill/>
            <a:miter lim="800000"/>
            <a:headEnd/>
            <a:tailEnd/>
          </a:ln>
        </p:spPr>
      </p:pic>
      <p:pic>
        <p:nvPicPr>
          <p:cNvPr id="21" name="Picture 11" descr="http://www.web-abstracts.com/portal/Portals/0/checkmark.gif"/>
          <p:cNvPicPr>
            <a:picLocks noChangeAspect="1" noChangeArrowheads="1"/>
          </p:cNvPicPr>
          <p:nvPr/>
        </p:nvPicPr>
        <p:blipFill>
          <a:blip r:embed="rId4" cstate="print"/>
          <a:srcRect/>
          <a:stretch>
            <a:fillRect/>
          </a:stretch>
        </p:blipFill>
        <p:spPr bwMode="auto">
          <a:xfrm>
            <a:off x="10827221" y="3711653"/>
            <a:ext cx="604064" cy="519514"/>
          </a:xfrm>
          <a:prstGeom prst="rect">
            <a:avLst/>
          </a:prstGeom>
          <a:noFill/>
          <a:ln w="9525">
            <a:noFill/>
            <a:miter lim="800000"/>
            <a:headEnd/>
            <a:tailEnd/>
          </a:ln>
        </p:spPr>
      </p:pic>
      <p:pic>
        <p:nvPicPr>
          <p:cNvPr id="22" name="Picture 11" descr="http://www.web-abstracts.com/portal/Portals/0/checkmark.gif"/>
          <p:cNvPicPr>
            <a:picLocks noChangeAspect="1" noChangeArrowheads="1"/>
          </p:cNvPicPr>
          <p:nvPr/>
        </p:nvPicPr>
        <p:blipFill>
          <a:blip r:embed="rId4" cstate="print"/>
          <a:srcRect/>
          <a:stretch>
            <a:fillRect/>
          </a:stretch>
        </p:blipFill>
        <p:spPr bwMode="auto">
          <a:xfrm>
            <a:off x="10827221" y="4375306"/>
            <a:ext cx="604064" cy="519514"/>
          </a:xfrm>
          <a:prstGeom prst="rect">
            <a:avLst/>
          </a:prstGeom>
          <a:noFill/>
          <a:ln w="9525">
            <a:noFill/>
            <a:miter lim="800000"/>
            <a:headEnd/>
            <a:tailEnd/>
          </a:ln>
        </p:spPr>
      </p:pic>
      <p:pic>
        <p:nvPicPr>
          <p:cNvPr id="23" name="Picture 11" descr="http://www.web-abstracts.com/portal/Portals/0/checkmark.gif"/>
          <p:cNvPicPr>
            <a:picLocks noChangeAspect="1" noChangeArrowheads="1"/>
          </p:cNvPicPr>
          <p:nvPr/>
        </p:nvPicPr>
        <p:blipFill>
          <a:blip r:embed="rId4" cstate="print"/>
          <a:srcRect/>
          <a:stretch>
            <a:fillRect/>
          </a:stretch>
        </p:blipFill>
        <p:spPr bwMode="auto">
          <a:xfrm>
            <a:off x="10827221" y="5012771"/>
            <a:ext cx="604064" cy="519514"/>
          </a:xfrm>
          <a:prstGeom prst="rect">
            <a:avLst/>
          </a:prstGeom>
          <a:noFill/>
          <a:ln w="9525">
            <a:noFill/>
            <a:miter lim="800000"/>
            <a:headEnd/>
            <a:tailEnd/>
          </a:ln>
        </p:spPr>
      </p:pic>
      <p:pic>
        <p:nvPicPr>
          <p:cNvPr id="24" name="Picture 11" descr="http://www.web-abstracts.com/portal/Portals/0/checkmark.gif"/>
          <p:cNvPicPr>
            <a:picLocks noChangeAspect="1" noChangeArrowheads="1"/>
          </p:cNvPicPr>
          <p:nvPr/>
        </p:nvPicPr>
        <p:blipFill>
          <a:blip r:embed="rId4" cstate="print"/>
          <a:srcRect/>
          <a:stretch>
            <a:fillRect/>
          </a:stretch>
        </p:blipFill>
        <p:spPr bwMode="auto">
          <a:xfrm>
            <a:off x="10827221" y="5674466"/>
            <a:ext cx="604064" cy="519514"/>
          </a:xfrm>
          <a:prstGeom prst="rect">
            <a:avLst/>
          </a:prstGeom>
          <a:noFill/>
          <a:ln w="9525">
            <a:noFill/>
            <a:miter lim="800000"/>
            <a:headEnd/>
            <a:tailEnd/>
          </a:ln>
        </p:spPr>
      </p:pic>
    </p:spTree>
    <p:extLst>
      <p:ext uri="{BB962C8B-B14F-4D97-AF65-F5344CB8AC3E}">
        <p14:creationId xmlns:p14="http://schemas.microsoft.com/office/powerpoint/2010/main" val="31241702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962379389"/>
              </p:ext>
            </p:extLst>
          </p:nvPr>
        </p:nvGraphicFramePr>
        <p:xfrm>
          <a:off x="838200" y="1524002"/>
          <a:ext cx="11277599" cy="4678679"/>
        </p:xfrm>
        <a:graphic>
          <a:graphicData uri="http://schemas.openxmlformats.org/drawingml/2006/table">
            <a:tbl>
              <a:tblPr firstRow="1" bandRow="1">
                <a:tableStyleId>{21E4AEA4-8DFA-4A89-87EB-49C32662AFE0}</a:tableStyleId>
              </a:tblPr>
              <a:tblGrid>
                <a:gridCol w="1845424"/>
                <a:gridCol w="2050472"/>
                <a:gridCol w="2708102"/>
                <a:gridCol w="2623129"/>
                <a:gridCol w="2050472"/>
              </a:tblGrid>
              <a:tr h="588708">
                <a:tc>
                  <a:txBody>
                    <a:bodyPr/>
                    <a:lstStyle/>
                    <a:p>
                      <a:pPr algn="ctr"/>
                      <a:r>
                        <a:rPr lang="en-US" sz="1200" dirty="0" smtClean="0">
                          <a:latin typeface="Tahoma" pitchFamily="34" charset="0"/>
                          <a:ea typeface="Tahoma" pitchFamily="34" charset="0"/>
                          <a:cs typeface="Tahoma" pitchFamily="34" charset="0"/>
                        </a:rPr>
                        <a:t>Model</a:t>
                      </a:r>
                      <a:endParaRPr lang="en-US" sz="1200" dirty="0">
                        <a:latin typeface="Tahoma" pitchFamily="34" charset="0"/>
                        <a:ea typeface="Tahoma" pitchFamily="34" charset="0"/>
                        <a:cs typeface="Tahoma" pitchFamily="34" charset="0"/>
                      </a:endParaRPr>
                    </a:p>
                  </a:txBody>
                  <a:tcPr anchor="ctr"/>
                </a:tc>
                <a:tc>
                  <a:txBody>
                    <a:bodyPr/>
                    <a:lstStyle/>
                    <a:p>
                      <a:pPr algn="ctr"/>
                      <a:r>
                        <a:rPr lang="en-US" sz="1600" dirty="0" smtClean="0">
                          <a:latin typeface="Tahoma" pitchFamily="34" charset="0"/>
                          <a:ea typeface="Tahoma" pitchFamily="34" charset="0"/>
                          <a:cs typeface="Tahoma" pitchFamily="34" charset="0"/>
                        </a:rPr>
                        <a:t>Ports</a:t>
                      </a:r>
                      <a:endParaRPr lang="en-US" sz="1600" dirty="0">
                        <a:latin typeface="Tahoma" pitchFamily="34" charset="0"/>
                        <a:ea typeface="Tahoma" pitchFamily="34" charset="0"/>
                        <a:cs typeface="Tahoma" pitchFamily="34" charset="0"/>
                      </a:endParaRPr>
                    </a:p>
                  </a:txBody>
                  <a:tcPr anchor="ctr"/>
                </a:tc>
                <a:tc>
                  <a:txBody>
                    <a:bodyPr/>
                    <a:lstStyle/>
                    <a:p>
                      <a:pPr algn="ctr"/>
                      <a:r>
                        <a:rPr lang="en-US" sz="1600" dirty="0" smtClean="0">
                          <a:latin typeface="Tahoma" pitchFamily="34" charset="0"/>
                          <a:ea typeface="Tahoma" pitchFamily="34" charset="0"/>
                          <a:cs typeface="Tahoma" pitchFamily="34" charset="0"/>
                        </a:rPr>
                        <a:t>10/100/100Mbps</a:t>
                      </a:r>
                    </a:p>
                    <a:p>
                      <a:pPr algn="ctr"/>
                      <a:r>
                        <a:rPr lang="en-US" sz="1600" dirty="0" smtClean="0">
                          <a:latin typeface="Tahoma" pitchFamily="34" charset="0"/>
                          <a:ea typeface="Tahoma" pitchFamily="34" charset="0"/>
                          <a:cs typeface="Tahoma" pitchFamily="34" charset="0"/>
                        </a:rPr>
                        <a:t>Ports</a:t>
                      </a:r>
                      <a:endParaRPr lang="en-US" sz="1600" dirty="0">
                        <a:latin typeface="Tahoma" pitchFamily="34" charset="0"/>
                        <a:ea typeface="Tahoma" pitchFamily="34" charset="0"/>
                        <a:cs typeface="Tahoma" pitchFamily="34" charset="0"/>
                      </a:endParaRPr>
                    </a:p>
                  </a:txBody>
                  <a:tcPr anchor="ctr"/>
                </a:tc>
                <a:tc>
                  <a:txBody>
                    <a:bodyPr/>
                    <a:lstStyle/>
                    <a:p>
                      <a:pPr algn="ctr"/>
                      <a:r>
                        <a:rPr lang="en-US" sz="1600" dirty="0" smtClean="0">
                          <a:latin typeface="Tahoma" pitchFamily="34" charset="0"/>
                          <a:ea typeface="Tahoma" pitchFamily="34" charset="0"/>
                          <a:cs typeface="Tahoma" pitchFamily="34" charset="0"/>
                        </a:rPr>
                        <a:t>Total </a:t>
                      </a:r>
                      <a:r>
                        <a:rPr lang="en-US" sz="1600" dirty="0" err="1" smtClean="0">
                          <a:latin typeface="Tahoma" pitchFamily="34" charset="0"/>
                          <a:ea typeface="Tahoma" pitchFamily="34" charset="0"/>
                          <a:cs typeface="Tahoma" pitchFamily="34" charset="0"/>
                        </a:rPr>
                        <a:t>PoE</a:t>
                      </a:r>
                      <a:r>
                        <a:rPr lang="en-US" sz="1600" baseline="0" dirty="0" smtClean="0">
                          <a:latin typeface="Tahoma" pitchFamily="34" charset="0"/>
                          <a:ea typeface="Tahoma" pitchFamily="34" charset="0"/>
                          <a:cs typeface="Tahoma" pitchFamily="34" charset="0"/>
                        </a:rPr>
                        <a:t> Power Output</a:t>
                      </a:r>
                      <a:endParaRPr lang="en-US" sz="1600" dirty="0">
                        <a:latin typeface="Tahoma" pitchFamily="34" charset="0"/>
                        <a:ea typeface="Tahoma" pitchFamily="34" charset="0"/>
                        <a:cs typeface="Tahoma" pitchFamily="34" charset="0"/>
                      </a:endParaRPr>
                    </a:p>
                  </a:txBody>
                  <a:tcPr anchor="ctr"/>
                </a:tc>
                <a:tc>
                  <a:txBody>
                    <a:bodyPr/>
                    <a:lstStyle/>
                    <a:p>
                      <a:pPr algn="ctr"/>
                      <a:r>
                        <a:rPr lang="en-US" sz="1600" dirty="0" smtClean="0">
                          <a:latin typeface="Tahoma" pitchFamily="34" charset="0"/>
                          <a:ea typeface="Tahoma" pitchFamily="34" charset="0"/>
                          <a:cs typeface="Tahoma" pitchFamily="34" charset="0"/>
                        </a:rPr>
                        <a:t>Web GUI Management</a:t>
                      </a:r>
                      <a:endParaRPr lang="en-US" sz="1600" dirty="0">
                        <a:latin typeface="Tahoma" pitchFamily="34" charset="0"/>
                        <a:ea typeface="Tahoma" pitchFamily="34" charset="0"/>
                        <a:cs typeface="Tahoma" pitchFamily="34" charset="0"/>
                      </a:endParaRPr>
                    </a:p>
                  </a:txBody>
                  <a:tcPr anchor="ctr"/>
                </a:tc>
              </a:tr>
              <a:tr h="650677">
                <a:tc>
                  <a:txBody>
                    <a:bodyPr/>
                    <a:lstStyle/>
                    <a:p>
                      <a:pPr algn="ctr"/>
                      <a:r>
                        <a:rPr lang="en-US" sz="1200" dirty="0" smtClean="0">
                          <a:latin typeface="Tahoma" pitchFamily="34" charset="0"/>
                          <a:ea typeface="Tahoma" pitchFamily="34" charset="0"/>
                          <a:cs typeface="Tahoma" pitchFamily="34" charset="0"/>
                        </a:rPr>
                        <a:t>TPE-S44</a:t>
                      </a:r>
                      <a:endParaRPr lang="en-US" sz="1200" dirty="0">
                        <a:latin typeface="Tahoma" pitchFamily="34" charset="0"/>
                        <a:ea typeface="Tahoma" pitchFamily="34" charset="0"/>
                        <a:cs typeface="Tahoma"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Tahoma" pitchFamily="34" charset="0"/>
                          <a:ea typeface="Tahoma" pitchFamily="34" charset="0"/>
                          <a:cs typeface="Tahoma" pitchFamily="34" charset="0"/>
                        </a:rPr>
                        <a:t>4x</a:t>
                      </a:r>
                      <a:r>
                        <a:rPr lang="en-US" sz="1200" baseline="0" dirty="0" smtClean="0">
                          <a:latin typeface="Tahoma" pitchFamily="34" charset="0"/>
                          <a:ea typeface="Tahoma" pitchFamily="34" charset="0"/>
                          <a:cs typeface="Tahoma" pitchFamily="34" charset="0"/>
                        </a:rPr>
                        <a:t> (PoE/PoE+)</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ahoma" pitchFamily="34" charset="0"/>
                          <a:ea typeface="Tahoma" pitchFamily="34" charset="0"/>
                          <a:cs typeface="Tahoma" pitchFamily="34" charset="0"/>
                        </a:rPr>
                        <a:t>4x(Non-PoE)</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ahoma" pitchFamily="34" charset="0"/>
                          <a:ea typeface="Tahoma" pitchFamily="34" charset="0"/>
                          <a:cs typeface="Tahoma" pitchFamily="34" charset="0"/>
                        </a:rPr>
                        <a:t>10/100Mbps</a:t>
                      </a:r>
                      <a:endParaRPr lang="en-US" sz="1200" dirty="0" smtClean="0">
                        <a:latin typeface="Tahoma" pitchFamily="34" charset="0"/>
                        <a:ea typeface="Tahoma" pitchFamily="34" charset="0"/>
                        <a:cs typeface="Tahoma" pitchFamily="34" charset="0"/>
                      </a:endParaRPr>
                    </a:p>
                  </a:txBody>
                  <a:tcPr anchor="ctr"/>
                </a:tc>
                <a:tc>
                  <a:txBody>
                    <a:bodyPr/>
                    <a:lstStyle/>
                    <a:p>
                      <a:pPr algn="ctr"/>
                      <a:r>
                        <a:rPr lang="en-US" sz="1200" dirty="0" smtClean="0">
                          <a:latin typeface="Tahoma" pitchFamily="34" charset="0"/>
                          <a:ea typeface="Tahoma" pitchFamily="34" charset="0"/>
                          <a:cs typeface="Tahoma" pitchFamily="34" charset="0"/>
                        </a:rPr>
                        <a:t>NONE</a:t>
                      </a:r>
                      <a:endParaRPr lang="en-US" sz="1200" dirty="0">
                        <a:latin typeface="Tahoma" pitchFamily="34" charset="0"/>
                        <a:ea typeface="Tahoma" pitchFamily="34" charset="0"/>
                        <a:cs typeface="Tahoma" pitchFamily="34" charset="0"/>
                      </a:endParaRPr>
                    </a:p>
                  </a:txBody>
                  <a:tcPr anchor="ctr"/>
                </a:tc>
                <a:tc>
                  <a:txBody>
                    <a:bodyPr/>
                    <a:lstStyle/>
                    <a:p>
                      <a:pPr algn="ctr"/>
                      <a:r>
                        <a:rPr lang="en-US" sz="1200" dirty="0" smtClean="0">
                          <a:latin typeface="Tahoma" pitchFamily="34" charset="0"/>
                          <a:ea typeface="Tahoma" pitchFamily="34" charset="0"/>
                          <a:cs typeface="Tahoma" pitchFamily="34" charset="0"/>
                        </a:rPr>
                        <a:t>30W</a:t>
                      </a:r>
                    </a:p>
                    <a:p>
                      <a:pPr algn="ctr"/>
                      <a:r>
                        <a:rPr lang="en-US" sz="1200" dirty="0" smtClean="0">
                          <a:latin typeface="Tahoma" pitchFamily="34" charset="0"/>
                          <a:ea typeface="Tahoma" pitchFamily="34" charset="0"/>
                          <a:cs typeface="Tahoma" pitchFamily="34" charset="0"/>
                        </a:rPr>
                        <a:t>(Aggregate on 4 PoE Ports</a:t>
                      </a:r>
                      <a:r>
                        <a:rPr lang="en-US" sz="1200" baseline="0" dirty="0" smtClean="0">
                          <a:latin typeface="Tahoma" pitchFamily="34" charset="0"/>
                          <a:ea typeface="Tahoma" pitchFamily="34" charset="0"/>
                          <a:cs typeface="Tahoma" pitchFamily="34" charset="0"/>
                        </a:rPr>
                        <a:t>)</a:t>
                      </a:r>
                      <a:endParaRPr lang="en-US" sz="1200" dirty="0">
                        <a:latin typeface="Tahoma" pitchFamily="34" charset="0"/>
                        <a:ea typeface="Tahoma" pitchFamily="34" charset="0"/>
                        <a:cs typeface="Tahoma" pitchFamily="34" charset="0"/>
                      </a:endParaRPr>
                    </a:p>
                  </a:txBody>
                  <a:tcPr anchor="ctr"/>
                </a:tc>
                <a:tc>
                  <a:txBody>
                    <a:bodyPr/>
                    <a:lstStyle/>
                    <a:p>
                      <a:pPr algn="ctr"/>
                      <a:endParaRPr lang="en-US" sz="1600">
                        <a:latin typeface="Tahoma" pitchFamily="34" charset="0"/>
                        <a:ea typeface="Tahoma" pitchFamily="34" charset="0"/>
                        <a:cs typeface="Tahoma" pitchFamily="34" charset="0"/>
                      </a:endParaRPr>
                    </a:p>
                  </a:txBody>
                  <a:tcPr anchor="ctr"/>
                </a:tc>
              </a:tr>
              <a:tr h="650677">
                <a:tc>
                  <a:txBody>
                    <a:bodyPr/>
                    <a:lstStyle/>
                    <a:p>
                      <a:pPr algn="ctr"/>
                      <a:r>
                        <a:rPr lang="en-US" sz="1200" dirty="0" smtClean="0">
                          <a:latin typeface="Tahoma" pitchFamily="34" charset="0"/>
                          <a:ea typeface="Tahoma" pitchFamily="34" charset="0"/>
                          <a:cs typeface="Tahoma" pitchFamily="34" charset="0"/>
                        </a:rPr>
                        <a:t>TPE-S80</a:t>
                      </a:r>
                      <a:endParaRPr lang="en-US" sz="1200" dirty="0">
                        <a:latin typeface="Tahoma" pitchFamily="34" charset="0"/>
                        <a:ea typeface="Tahoma" pitchFamily="34" charset="0"/>
                        <a:cs typeface="Tahoma"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Tahoma" pitchFamily="34" charset="0"/>
                          <a:ea typeface="Tahoma" pitchFamily="34" charset="0"/>
                          <a:cs typeface="Tahoma" pitchFamily="34" charset="0"/>
                        </a:rPr>
                        <a:t>8x</a:t>
                      </a:r>
                      <a:r>
                        <a:rPr lang="en-US" sz="1200" baseline="0" dirty="0" smtClean="0">
                          <a:latin typeface="Tahoma" pitchFamily="34" charset="0"/>
                          <a:ea typeface="Tahoma" pitchFamily="34" charset="0"/>
                          <a:cs typeface="Tahoma" pitchFamily="34" charset="0"/>
                        </a:rPr>
                        <a:t> (PoE)</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ahoma" pitchFamily="34" charset="0"/>
                          <a:ea typeface="Tahoma" pitchFamily="34" charset="0"/>
                          <a:cs typeface="Tahoma" pitchFamily="34" charset="0"/>
                        </a:rPr>
                        <a:t>10/100Mbps</a:t>
                      </a:r>
                      <a:endParaRPr lang="en-US" sz="1200" dirty="0" smtClean="0">
                        <a:latin typeface="Tahoma" pitchFamily="34" charset="0"/>
                        <a:ea typeface="Tahoma" pitchFamily="34" charset="0"/>
                        <a:cs typeface="Tahoma" pitchFamily="34" charset="0"/>
                      </a:endParaRPr>
                    </a:p>
                  </a:txBody>
                  <a:tcPr anchor="ctr"/>
                </a:tc>
                <a:tc>
                  <a:txBody>
                    <a:bodyPr/>
                    <a:lstStyle/>
                    <a:p>
                      <a:pPr algn="ctr"/>
                      <a:r>
                        <a:rPr lang="en-US" sz="1200" b="0" dirty="0" smtClean="0">
                          <a:latin typeface="Tahoma" pitchFamily="34" charset="0"/>
                          <a:ea typeface="Tahoma" pitchFamily="34" charset="0"/>
                          <a:cs typeface="Tahoma" pitchFamily="34" charset="0"/>
                        </a:rPr>
                        <a:t>NONE</a:t>
                      </a:r>
                    </a:p>
                  </a:txBody>
                  <a:tcPr anchor="ctr"/>
                </a:tc>
                <a:tc>
                  <a:txBody>
                    <a:bodyPr/>
                    <a:lstStyle/>
                    <a:p>
                      <a:pPr algn="ctr"/>
                      <a:r>
                        <a:rPr lang="en-US" sz="1200" b="0" dirty="0" smtClean="0">
                          <a:latin typeface="Tahoma" pitchFamily="34" charset="0"/>
                          <a:ea typeface="Tahoma" pitchFamily="34" charset="0"/>
                          <a:cs typeface="Tahoma" pitchFamily="34" charset="0"/>
                        </a:rPr>
                        <a:t>126W</a:t>
                      </a:r>
                    </a:p>
                    <a:p>
                      <a:pPr algn="ctr"/>
                      <a:r>
                        <a:rPr lang="en-US" sz="1200" b="0" dirty="0" smtClean="0">
                          <a:latin typeface="Tahoma" pitchFamily="34" charset="0"/>
                          <a:ea typeface="Tahoma" pitchFamily="34" charset="0"/>
                          <a:cs typeface="Tahoma" pitchFamily="34" charset="0"/>
                        </a:rPr>
                        <a:t>(8</a:t>
                      </a:r>
                      <a:r>
                        <a:rPr lang="en-US" sz="1200" b="0" baseline="0" dirty="0" smtClean="0">
                          <a:latin typeface="Tahoma" pitchFamily="34" charset="0"/>
                          <a:ea typeface="Tahoma" pitchFamily="34" charset="0"/>
                          <a:cs typeface="Tahoma" pitchFamily="34" charset="0"/>
                        </a:rPr>
                        <a:t> x 15w)</a:t>
                      </a:r>
                      <a:endParaRPr lang="en-US" sz="1200" b="0" dirty="0">
                        <a:latin typeface="Tahoma" pitchFamily="34" charset="0"/>
                        <a:ea typeface="Tahoma" pitchFamily="34" charset="0"/>
                        <a:cs typeface="Tahoma" pitchFamily="34" charset="0"/>
                      </a:endParaRPr>
                    </a:p>
                  </a:txBody>
                  <a:tcPr anchor="ctr"/>
                </a:tc>
                <a:tc>
                  <a:txBody>
                    <a:bodyPr/>
                    <a:lstStyle/>
                    <a:p>
                      <a:pPr algn="ctr"/>
                      <a:endParaRPr lang="en-US" sz="1600" dirty="0">
                        <a:latin typeface="Tahoma" pitchFamily="34" charset="0"/>
                        <a:ea typeface="Tahoma" pitchFamily="34" charset="0"/>
                        <a:cs typeface="Tahoma" pitchFamily="34" charset="0"/>
                      </a:endParaRPr>
                    </a:p>
                  </a:txBody>
                  <a:tcPr anchor="ctr"/>
                </a:tc>
              </a:tr>
              <a:tr h="464770">
                <a:tc>
                  <a:txBody>
                    <a:bodyPr/>
                    <a:lstStyle/>
                    <a:p>
                      <a:pPr algn="ctr"/>
                      <a:r>
                        <a:rPr lang="en-US" sz="1200" dirty="0" smtClean="0">
                          <a:latin typeface="Tahoma" pitchFamily="34" charset="0"/>
                          <a:ea typeface="Tahoma" pitchFamily="34" charset="0"/>
                          <a:cs typeface="Tahoma" pitchFamily="34" charset="0"/>
                        </a:rPr>
                        <a:t>TPE-S160</a:t>
                      </a:r>
                      <a:endParaRPr lang="en-US" sz="1200" dirty="0">
                        <a:latin typeface="Tahoma" pitchFamily="34" charset="0"/>
                        <a:ea typeface="Tahoma" pitchFamily="34" charset="0"/>
                        <a:cs typeface="Tahoma" pitchFamily="34" charset="0"/>
                      </a:endParaRPr>
                    </a:p>
                  </a:txBody>
                  <a:tcPr anchor="b"/>
                </a:tc>
                <a:tc>
                  <a:txBody>
                    <a:bodyPr/>
                    <a:lstStyle/>
                    <a:p>
                      <a:pPr algn="ctr"/>
                      <a:r>
                        <a:rPr lang="en-US" sz="1200" dirty="0" smtClean="0">
                          <a:latin typeface="Tahoma" pitchFamily="34" charset="0"/>
                          <a:ea typeface="Tahoma" pitchFamily="34" charset="0"/>
                          <a:cs typeface="Tahoma" pitchFamily="34" charset="0"/>
                        </a:rPr>
                        <a:t>16x (PoE)</a:t>
                      </a:r>
                    </a:p>
                    <a:p>
                      <a:pPr algn="ctr"/>
                      <a:r>
                        <a:rPr lang="en-US" sz="1200" dirty="0" smtClean="0">
                          <a:latin typeface="Tahoma" pitchFamily="34" charset="0"/>
                          <a:ea typeface="Tahoma" pitchFamily="34" charset="0"/>
                          <a:cs typeface="Tahoma" pitchFamily="34" charset="0"/>
                        </a:rPr>
                        <a:t>10/100Mbps</a:t>
                      </a:r>
                      <a:endParaRPr lang="en-US" sz="1200" dirty="0">
                        <a:latin typeface="Tahoma" pitchFamily="34" charset="0"/>
                        <a:ea typeface="Tahoma" pitchFamily="34" charset="0"/>
                        <a:cs typeface="Tahoma" pitchFamily="34" charset="0"/>
                      </a:endParaRPr>
                    </a:p>
                  </a:txBody>
                  <a:tcPr anchor="ctr"/>
                </a:tc>
                <a:tc>
                  <a:txBody>
                    <a:bodyPr/>
                    <a:lstStyle/>
                    <a:p>
                      <a:pPr algn="ctr"/>
                      <a:r>
                        <a:rPr lang="en-US" sz="1200" dirty="0" smtClean="0">
                          <a:latin typeface="Tahoma" pitchFamily="34" charset="0"/>
                          <a:ea typeface="Tahoma" pitchFamily="34" charset="0"/>
                          <a:cs typeface="Tahoma" pitchFamily="34" charset="0"/>
                        </a:rPr>
                        <a:t>NONE</a:t>
                      </a:r>
                      <a:endParaRPr lang="en-US" sz="1200" dirty="0">
                        <a:latin typeface="Tahoma" pitchFamily="34" charset="0"/>
                        <a:ea typeface="Tahoma" pitchFamily="34" charset="0"/>
                        <a:cs typeface="Tahoma" pitchFamily="34" charset="0"/>
                      </a:endParaRPr>
                    </a:p>
                  </a:txBody>
                  <a:tcPr anchor="ctr"/>
                </a:tc>
                <a:tc>
                  <a:txBody>
                    <a:bodyPr/>
                    <a:lstStyle/>
                    <a:p>
                      <a:pPr algn="ctr"/>
                      <a:r>
                        <a:rPr lang="pl-PL" sz="1200" dirty="0" smtClean="0">
                          <a:latin typeface="Tahoma" pitchFamily="34" charset="0"/>
                          <a:ea typeface="Tahoma" pitchFamily="34" charset="0"/>
                          <a:cs typeface="Tahoma" pitchFamily="34" charset="0"/>
                        </a:rPr>
                        <a:t>2</a:t>
                      </a:r>
                      <a:r>
                        <a:rPr lang="en-US" sz="1200" dirty="0" smtClean="0">
                          <a:latin typeface="Tahoma" pitchFamily="34" charset="0"/>
                          <a:ea typeface="Tahoma" pitchFamily="34" charset="0"/>
                          <a:cs typeface="Tahoma" pitchFamily="34" charset="0"/>
                        </a:rPr>
                        <a:t>54</a:t>
                      </a:r>
                      <a:r>
                        <a:rPr lang="pl-PL" sz="1200" dirty="0" smtClean="0">
                          <a:latin typeface="Tahoma" pitchFamily="34" charset="0"/>
                          <a:ea typeface="Tahoma" pitchFamily="34" charset="0"/>
                          <a:cs typeface="Tahoma" pitchFamily="34" charset="0"/>
                        </a:rPr>
                        <a:t>W</a:t>
                      </a:r>
                    </a:p>
                    <a:p>
                      <a:pPr algn="ctr"/>
                      <a:r>
                        <a:rPr lang="pl-PL" sz="1200" dirty="0" smtClean="0">
                          <a:latin typeface="Tahoma" pitchFamily="34" charset="0"/>
                          <a:ea typeface="Tahoma" pitchFamily="34" charset="0"/>
                          <a:cs typeface="Tahoma" pitchFamily="34" charset="0"/>
                        </a:rPr>
                        <a:t>(16 x 15</a:t>
                      </a:r>
                      <a:r>
                        <a:rPr lang="en-US" sz="1200" dirty="0" smtClean="0">
                          <a:latin typeface="Tahoma" pitchFamily="34" charset="0"/>
                          <a:ea typeface="Tahoma" pitchFamily="34" charset="0"/>
                          <a:cs typeface="Tahoma" pitchFamily="34" charset="0"/>
                        </a:rPr>
                        <a:t>w</a:t>
                      </a:r>
                      <a:r>
                        <a:rPr lang="pl-PL" sz="1200" dirty="0" smtClean="0">
                          <a:latin typeface="Tahoma" pitchFamily="34" charset="0"/>
                          <a:ea typeface="Tahoma" pitchFamily="34" charset="0"/>
                          <a:cs typeface="Tahoma" pitchFamily="34" charset="0"/>
                        </a:rPr>
                        <a:t>)</a:t>
                      </a:r>
                      <a:endParaRPr lang="en-US" sz="1200" dirty="0">
                        <a:latin typeface="Tahoma" pitchFamily="34" charset="0"/>
                        <a:ea typeface="Tahoma" pitchFamily="34" charset="0"/>
                        <a:cs typeface="Tahoma" pitchFamily="34" charset="0"/>
                      </a:endParaRPr>
                    </a:p>
                  </a:txBody>
                  <a:tcPr anchor="ctr"/>
                </a:tc>
                <a:tc>
                  <a:txBody>
                    <a:bodyPr/>
                    <a:lstStyle/>
                    <a:p>
                      <a:pPr algn="ctr"/>
                      <a:endParaRPr lang="en-US" sz="1600">
                        <a:latin typeface="Tahoma" pitchFamily="34" charset="0"/>
                        <a:ea typeface="Tahoma" pitchFamily="34" charset="0"/>
                        <a:cs typeface="Tahoma" pitchFamily="34" charset="0"/>
                      </a:endParaRPr>
                    </a:p>
                  </a:txBody>
                  <a:tcPr anchor="ctr"/>
                </a:tc>
              </a:tr>
              <a:tr h="83658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Tahoma" pitchFamily="34" charset="0"/>
                          <a:ea typeface="Tahoma" pitchFamily="34" charset="0"/>
                          <a:cs typeface="Tahoma" pitchFamily="34" charset="0"/>
                        </a:rPr>
                        <a:t>TPE-1020WS</a:t>
                      </a: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Tahoma" pitchFamily="34" charset="0"/>
                          <a:ea typeface="Tahoma" pitchFamily="34" charset="0"/>
                          <a:cs typeface="Tahoma" pitchFamily="34" charset="0"/>
                        </a:rPr>
                        <a:t>8x</a:t>
                      </a:r>
                      <a:r>
                        <a:rPr lang="en-US" sz="1200" baseline="0" dirty="0" smtClean="0">
                          <a:latin typeface="Tahoma" pitchFamily="34" charset="0"/>
                          <a:ea typeface="Tahoma" pitchFamily="34" charset="0"/>
                          <a:cs typeface="Tahoma" pitchFamily="34" charset="0"/>
                        </a:rPr>
                        <a:t> (</a:t>
                      </a:r>
                      <a:r>
                        <a:rPr lang="en-US" sz="1200" baseline="0" dirty="0" err="1" smtClean="0">
                          <a:latin typeface="Tahoma" pitchFamily="34" charset="0"/>
                          <a:ea typeface="Tahoma" pitchFamily="34" charset="0"/>
                          <a:cs typeface="Tahoma" pitchFamily="34" charset="0"/>
                        </a:rPr>
                        <a:t>PoE</a:t>
                      </a:r>
                      <a:r>
                        <a:rPr lang="en-US" sz="1200" baseline="0" dirty="0" smtClean="0">
                          <a:latin typeface="Tahoma" pitchFamily="34" charset="0"/>
                          <a:ea typeface="Tahoma" pitchFamily="34" charset="0"/>
                          <a:cs typeface="Tahoma" pitchFamily="34" charset="0"/>
                        </a:rPr>
                        <a:t>/</a:t>
                      </a:r>
                      <a:r>
                        <a:rPr lang="en-US" sz="1200" baseline="0" dirty="0" err="1" smtClean="0">
                          <a:latin typeface="Tahoma" pitchFamily="34" charset="0"/>
                          <a:ea typeface="Tahoma" pitchFamily="34" charset="0"/>
                          <a:cs typeface="Tahoma" pitchFamily="34" charset="0"/>
                        </a:rPr>
                        <a:t>PoE</a:t>
                      </a:r>
                      <a:r>
                        <a:rPr lang="en-US" sz="1200" baseline="0" dirty="0" smtClean="0">
                          <a:latin typeface="Tahoma" pitchFamily="34" charset="0"/>
                          <a:ea typeface="Tahoma" pitchFamily="34" charset="0"/>
                          <a:cs typeface="Tahoma" pitchFamily="34" charset="0"/>
                        </a:rPr>
                        <a: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ahoma" pitchFamily="34" charset="0"/>
                          <a:ea typeface="Tahoma" pitchFamily="34" charset="0"/>
                          <a:cs typeface="Tahoma" pitchFamily="34" charset="0"/>
                        </a:rPr>
                        <a:t>2x(Non-</a:t>
                      </a:r>
                      <a:r>
                        <a:rPr lang="en-US" sz="1200" baseline="0" dirty="0" err="1" smtClean="0">
                          <a:latin typeface="Tahoma" pitchFamily="34" charset="0"/>
                          <a:ea typeface="Tahoma" pitchFamily="34" charset="0"/>
                          <a:cs typeface="Tahoma" pitchFamily="34" charset="0"/>
                        </a:rPr>
                        <a:t>PoE</a:t>
                      </a:r>
                      <a:r>
                        <a:rPr lang="en-US" sz="1200" baseline="0" dirty="0" smtClean="0">
                          <a:latin typeface="Tahoma" pitchFamily="34" charset="0"/>
                          <a:ea typeface="Tahoma" pitchFamily="34" charset="0"/>
                          <a:cs typeface="Tahoma" pitchFamily="34" charset="0"/>
                        </a:rPr>
                        <a: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ahoma" pitchFamily="34" charset="0"/>
                          <a:ea typeface="Tahoma" pitchFamily="34" charset="0"/>
                          <a:cs typeface="Tahoma" pitchFamily="34" charset="0"/>
                        </a:rPr>
                        <a:t>10/100/1000Mbps</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ahoma" pitchFamily="34" charset="0"/>
                          <a:ea typeface="Tahoma" pitchFamily="34" charset="0"/>
                          <a:cs typeface="Tahoma" pitchFamily="34" charset="0"/>
                        </a:rPr>
                        <a:t> 2 SFP</a:t>
                      </a:r>
                      <a:endParaRPr lang="en-US" sz="1200" dirty="0" smtClean="0">
                        <a:latin typeface="Tahoma" pitchFamily="34" charset="0"/>
                        <a:ea typeface="Tahoma" pitchFamily="34" charset="0"/>
                        <a:cs typeface="Tahoma" pitchFamily="34" charset="0"/>
                      </a:endParaRPr>
                    </a:p>
                  </a:txBody>
                  <a:tcPr anchor="ctr"/>
                </a:tc>
                <a:tc>
                  <a:txBody>
                    <a:bodyPr/>
                    <a:lstStyle/>
                    <a:p>
                      <a:pPr algn="ctr"/>
                      <a:r>
                        <a:rPr lang="en-US" sz="1200" dirty="0" smtClean="0">
                          <a:latin typeface="Tahoma" pitchFamily="34" charset="0"/>
                          <a:ea typeface="Tahoma" pitchFamily="34" charset="0"/>
                          <a:cs typeface="Tahoma" pitchFamily="34" charset="0"/>
                        </a:rPr>
                        <a:t>10x</a:t>
                      </a:r>
                      <a:endParaRPr lang="en-US" sz="1200" dirty="0">
                        <a:latin typeface="Tahoma" pitchFamily="34" charset="0"/>
                        <a:ea typeface="Tahoma" pitchFamily="34" charset="0"/>
                        <a:cs typeface="Tahoma" pitchFamily="34" charset="0"/>
                      </a:endParaRPr>
                    </a:p>
                  </a:txBody>
                  <a:tcPr anchor="ctr"/>
                </a:tc>
                <a:tc>
                  <a:txBody>
                    <a:bodyPr/>
                    <a:lstStyle/>
                    <a:p>
                      <a:pPr algn="ctr"/>
                      <a:r>
                        <a:rPr lang="en-US" sz="1200" dirty="0" smtClean="0">
                          <a:latin typeface="Tahoma" pitchFamily="34" charset="0"/>
                          <a:ea typeface="Tahoma" pitchFamily="34" charset="0"/>
                          <a:cs typeface="Tahoma" pitchFamily="34" charset="0"/>
                        </a:rPr>
                        <a:t>75W</a:t>
                      </a:r>
                    </a:p>
                    <a:p>
                      <a:pPr algn="ctr"/>
                      <a:r>
                        <a:rPr lang="en-US" sz="1200" dirty="0" smtClean="0">
                          <a:latin typeface="Tahoma" pitchFamily="34" charset="0"/>
                          <a:ea typeface="Tahoma" pitchFamily="34" charset="0"/>
                          <a:cs typeface="Tahoma" pitchFamily="34" charset="0"/>
                        </a:rPr>
                        <a:t>(Aggregate on 8 </a:t>
                      </a:r>
                      <a:r>
                        <a:rPr lang="en-US" sz="1200" dirty="0" err="1" smtClean="0">
                          <a:latin typeface="Tahoma" pitchFamily="34" charset="0"/>
                          <a:ea typeface="Tahoma" pitchFamily="34" charset="0"/>
                          <a:cs typeface="Tahoma" pitchFamily="34" charset="0"/>
                        </a:rPr>
                        <a:t>PoE</a:t>
                      </a:r>
                      <a:r>
                        <a:rPr lang="en-US" sz="1200" dirty="0" smtClean="0">
                          <a:latin typeface="Tahoma" pitchFamily="34" charset="0"/>
                          <a:ea typeface="Tahoma" pitchFamily="34" charset="0"/>
                          <a:cs typeface="Tahoma" pitchFamily="34" charset="0"/>
                        </a:rPr>
                        <a:t> Ports)</a:t>
                      </a:r>
                      <a:endParaRPr lang="en-US" sz="1200" dirty="0">
                        <a:latin typeface="Tahoma" pitchFamily="34" charset="0"/>
                        <a:ea typeface="Tahoma" pitchFamily="34" charset="0"/>
                        <a:cs typeface="Tahoma" pitchFamily="34" charset="0"/>
                      </a:endParaRPr>
                    </a:p>
                  </a:txBody>
                  <a:tcPr anchor="ctr"/>
                </a:tc>
                <a:tc>
                  <a:txBody>
                    <a:bodyPr/>
                    <a:lstStyle/>
                    <a:p>
                      <a:pPr algn="ctr"/>
                      <a:endParaRPr lang="en-US" sz="1600" dirty="0">
                        <a:latin typeface="Tahoma" pitchFamily="34" charset="0"/>
                        <a:ea typeface="Tahoma" pitchFamily="34" charset="0"/>
                        <a:cs typeface="Tahoma" pitchFamily="34" charset="0"/>
                      </a:endParaRPr>
                    </a:p>
                  </a:txBody>
                  <a:tcPr anchor="ctr"/>
                </a:tc>
              </a:tr>
              <a:tr h="650677">
                <a:tc>
                  <a:txBody>
                    <a:bodyPr/>
                    <a:lstStyle/>
                    <a:p>
                      <a:pPr algn="ctr"/>
                      <a:r>
                        <a:rPr lang="en-US" sz="1200" dirty="0" smtClean="0">
                          <a:latin typeface="Tahoma" pitchFamily="34" charset="0"/>
                          <a:ea typeface="Tahoma" pitchFamily="34" charset="0"/>
                          <a:cs typeface="Tahoma" pitchFamily="34" charset="0"/>
                        </a:rPr>
                        <a:t>TPE-1620WS</a:t>
                      </a:r>
                      <a:endParaRPr lang="en-US" sz="1200" dirty="0">
                        <a:latin typeface="Tahoma" pitchFamily="34" charset="0"/>
                        <a:ea typeface="Tahoma" pitchFamily="34" charset="0"/>
                        <a:cs typeface="Tahoma"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Tahoma" pitchFamily="34" charset="0"/>
                          <a:ea typeface="Tahoma" pitchFamily="34" charset="0"/>
                          <a:cs typeface="Tahoma" pitchFamily="34" charset="0"/>
                        </a:rPr>
                        <a:t>16x</a:t>
                      </a:r>
                      <a:r>
                        <a:rPr lang="en-US" sz="1200" baseline="0" dirty="0" smtClean="0">
                          <a:latin typeface="Tahoma" pitchFamily="34" charset="0"/>
                          <a:ea typeface="Tahoma" pitchFamily="34" charset="0"/>
                          <a:cs typeface="Tahoma" pitchFamily="34" charset="0"/>
                        </a:rPr>
                        <a:t> (</a:t>
                      </a:r>
                      <a:r>
                        <a:rPr lang="en-US" sz="1200" baseline="0" dirty="0" err="1" smtClean="0">
                          <a:latin typeface="Tahoma" pitchFamily="34" charset="0"/>
                          <a:ea typeface="Tahoma" pitchFamily="34" charset="0"/>
                          <a:cs typeface="Tahoma" pitchFamily="34" charset="0"/>
                        </a:rPr>
                        <a:t>PoE</a:t>
                      </a:r>
                      <a:r>
                        <a:rPr lang="en-US" sz="1200" baseline="0" dirty="0" smtClean="0">
                          <a:latin typeface="Tahoma" pitchFamily="34" charset="0"/>
                          <a:ea typeface="Tahoma" pitchFamily="34" charset="0"/>
                          <a:cs typeface="Tahoma" pitchFamily="34" charset="0"/>
                        </a:rPr>
                        <a:t>/</a:t>
                      </a:r>
                      <a:r>
                        <a:rPr lang="en-US" sz="1200" baseline="0" dirty="0" err="1" smtClean="0">
                          <a:latin typeface="Tahoma" pitchFamily="34" charset="0"/>
                          <a:ea typeface="Tahoma" pitchFamily="34" charset="0"/>
                          <a:cs typeface="Tahoma" pitchFamily="34" charset="0"/>
                        </a:rPr>
                        <a:t>PoE</a:t>
                      </a:r>
                      <a:r>
                        <a:rPr lang="en-US" sz="1200" baseline="0" dirty="0" smtClean="0">
                          <a:latin typeface="Tahoma" pitchFamily="34" charset="0"/>
                          <a:ea typeface="Tahoma" pitchFamily="34" charset="0"/>
                          <a:cs typeface="Tahoma" pitchFamily="34" charset="0"/>
                        </a:rPr>
                        <a: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ahoma" pitchFamily="34" charset="0"/>
                          <a:ea typeface="Tahoma" pitchFamily="34" charset="0"/>
                          <a:cs typeface="Tahoma" pitchFamily="34" charset="0"/>
                        </a:rPr>
                        <a:t>10/100/1000Mbps</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ahoma" pitchFamily="34" charset="0"/>
                          <a:ea typeface="Tahoma" pitchFamily="34" charset="0"/>
                          <a:cs typeface="Tahoma" pitchFamily="34" charset="0"/>
                        </a:rPr>
                        <a:t>2 SFP</a:t>
                      </a:r>
                    </a:p>
                  </a:txBody>
                  <a:tcPr anchor="ctr"/>
                </a:tc>
                <a:tc>
                  <a:txBody>
                    <a:bodyPr/>
                    <a:lstStyle/>
                    <a:p>
                      <a:pPr algn="ctr"/>
                      <a:r>
                        <a:rPr lang="en-US" sz="1200" dirty="0" smtClean="0">
                          <a:latin typeface="Tahoma" pitchFamily="34" charset="0"/>
                          <a:ea typeface="Tahoma" pitchFamily="34" charset="0"/>
                          <a:cs typeface="Tahoma" pitchFamily="34" charset="0"/>
                        </a:rPr>
                        <a:t>16x</a:t>
                      </a:r>
                      <a:endParaRPr lang="en-US" sz="1200" dirty="0">
                        <a:latin typeface="Tahoma" pitchFamily="34" charset="0"/>
                        <a:ea typeface="Tahoma" pitchFamily="34" charset="0"/>
                        <a:cs typeface="Tahoma" pitchFamily="34" charset="0"/>
                      </a:endParaRPr>
                    </a:p>
                  </a:txBody>
                  <a:tcPr anchor="ctr"/>
                </a:tc>
                <a:tc>
                  <a:txBody>
                    <a:bodyPr/>
                    <a:lstStyle/>
                    <a:p>
                      <a:pPr algn="ctr"/>
                      <a:r>
                        <a:rPr lang="en-US" sz="1200" dirty="0" smtClean="0">
                          <a:latin typeface="Tahoma" pitchFamily="34" charset="0"/>
                          <a:ea typeface="Tahoma" pitchFamily="34" charset="0"/>
                          <a:cs typeface="Tahoma" pitchFamily="34" charset="0"/>
                        </a:rPr>
                        <a:t>185W</a:t>
                      </a:r>
                    </a:p>
                    <a:p>
                      <a:pPr algn="ctr"/>
                      <a:r>
                        <a:rPr lang="en-US" sz="1200" dirty="0" smtClean="0">
                          <a:latin typeface="Tahoma" pitchFamily="34" charset="0"/>
                          <a:ea typeface="Tahoma" pitchFamily="34" charset="0"/>
                          <a:cs typeface="Tahoma" pitchFamily="34" charset="0"/>
                        </a:rPr>
                        <a:t>(Aggregate on 16 </a:t>
                      </a:r>
                      <a:r>
                        <a:rPr lang="en-US" sz="1200" dirty="0" err="1" smtClean="0">
                          <a:latin typeface="Tahoma" pitchFamily="34" charset="0"/>
                          <a:ea typeface="Tahoma" pitchFamily="34" charset="0"/>
                          <a:cs typeface="Tahoma" pitchFamily="34" charset="0"/>
                        </a:rPr>
                        <a:t>PoE</a:t>
                      </a:r>
                      <a:r>
                        <a:rPr lang="en-US" sz="1200" dirty="0" smtClean="0">
                          <a:latin typeface="Tahoma" pitchFamily="34" charset="0"/>
                          <a:ea typeface="Tahoma" pitchFamily="34" charset="0"/>
                          <a:cs typeface="Tahoma" pitchFamily="34" charset="0"/>
                        </a:rPr>
                        <a:t> Ports</a:t>
                      </a:r>
                      <a:endParaRPr lang="en-US" sz="1200" dirty="0">
                        <a:latin typeface="Tahoma" pitchFamily="34" charset="0"/>
                        <a:ea typeface="Tahoma" pitchFamily="34" charset="0"/>
                        <a:cs typeface="Tahoma" pitchFamily="34" charset="0"/>
                      </a:endParaRPr>
                    </a:p>
                  </a:txBody>
                  <a:tcPr anchor="ctr"/>
                </a:tc>
                <a:tc>
                  <a:txBody>
                    <a:bodyPr/>
                    <a:lstStyle/>
                    <a:p>
                      <a:pPr algn="ctr"/>
                      <a:endParaRPr lang="en-US" sz="1600" dirty="0">
                        <a:latin typeface="Tahoma" pitchFamily="34" charset="0"/>
                        <a:ea typeface="Tahoma" pitchFamily="34" charset="0"/>
                        <a:cs typeface="Tahoma" pitchFamily="34" charset="0"/>
                      </a:endParaRPr>
                    </a:p>
                  </a:txBody>
                  <a:tcPr anchor="ctr"/>
                </a:tc>
              </a:tr>
              <a:tr h="836585">
                <a:tc>
                  <a:txBody>
                    <a:bodyPr/>
                    <a:lstStyle/>
                    <a:p>
                      <a:pPr algn="ctr"/>
                      <a:r>
                        <a:rPr lang="en-US" sz="1200" dirty="0" smtClean="0">
                          <a:latin typeface="Tahoma" pitchFamily="34" charset="0"/>
                          <a:ea typeface="Tahoma" pitchFamily="34" charset="0"/>
                          <a:cs typeface="Tahoma" pitchFamily="34" charset="0"/>
                        </a:rPr>
                        <a:t>TPE-224WS</a:t>
                      </a:r>
                      <a:endParaRPr lang="en-US" sz="1200" dirty="0">
                        <a:latin typeface="Tahoma" pitchFamily="34" charset="0"/>
                        <a:ea typeface="Tahoma" pitchFamily="34" charset="0"/>
                        <a:cs typeface="Tahoma" pitchFamily="34" charset="0"/>
                      </a:endParaRPr>
                    </a:p>
                  </a:txBody>
                  <a:tcPr anchor="b"/>
                </a:tc>
                <a:tc>
                  <a:txBody>
                    <a:bodyPr/>
                    <a:lstStyle/>
                    <a:p>
                      <a:pPr algn="ctr"/>
                      <a:r>
                        <a:rPr lang="en-US" sz="1200" dirty="0" smtClean="0">
                          <a:latin typeface="Tahoma" pitchFamily="34" charset="0"/>
                          <a:ea typeface="Tahoma" pitchFamily="34" charset="0"/>
                          <a:cs typeface="Tahoma" pitchFamily="34" charset="0"/>
                        </a:rPr>
                        <a:t>24x (</a:t>
                      </a:r>
                      <a:r>
                        <a:rPr lang="en-US" sz="1200" dirty="0" err="1" smtClean="0">
                          <a:latin typeface="Tahoma" pitchFamily="34" charset="0"/>
                          <a:ea typeface="Tahoma" pitchFamily="34" charset="0"/>
                          <a:cs typeface="Tahoma" pitchFamily="34" charset="0"/>
                        </a:rPr>
                        <a:t>PoE</a:t>
                      </a:r>
                      <a:r>
                        <a:rPr lang="en-US" sz="1200" dirty="0" smtClean="0">
                          <a:latin typeface="Tahoma" pitchFamily="34" charset="0"/>
                          <a:ea typeface="Tahoma" pitchFamily="34" charset="0"/>
                          <a:cs typeface="Tahoma" pitchFamily="34" charset="0"/>
                        </a:rPr>
                        <a:t>)</a:t>
                      </a:r>
                      <a:br>
                        <a:rPr lang="en-US" sz="1200" dirty="0" smtClean="0">
                          <a:latin typeface="Tahoma" pitchFamily="34" charset="0"/>
                          <a:ea typeface="Tahoma" pitchFamily="34" charset="0"/>
                          <a:cs typeface="Tahoma" pitchFamily="34" charset="0"/>
                        </a:rPr>
                      </a:br>
                      <a:r>
                        <a:rPr lang="en-US" sz="1200" dirty="0" smtClean="0">
                          <a:latin typeface="Tahoma" pitchFamily="34" charset="0"/>
                          <a:ea typeface="Tahoma" pitchFamily="34" charset="0"/>
                          <a:cs typeface="Tahoma" pitchFamily="34" charset="0"/>
                        </a:rPr>
                        <a:t>4x (</a:t>
                      </a:r>
                      <a:r>
                        <a:rPr lang="en-US" sz="1200" dirty="0" err="1" smtClean="0">
                          <a:latin typeface="Tahoma" pitchFamily="34" charset="0"/>
                          <a:ea typeface="Tahoma" pitchFamily="34" charset="0"/>
                          <a:cs typeface="Tahoma" pitchFamily="34" charset="0"/>
                        </a:rPr>
                        <a:t>PoE</a:t>
                      </a:r>
                      <a:r>
                        <a:rPr lang="en-US" sz="1200" dirty="0" smtClean="0">
                          <a:latin typeface="Tahoma" pitchFamily="34" charset="0"/>
                          <a:ea typeface="Tahoma" pitchFamily="34" charset="0"/>
                          <a:cs typeface="Tahoma" pitchFamily="34" charset="0"/>
                        </a:rPr>
                        <a: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Tahoma" pitchFamily="34" charset="0"/>
                          <a:ea typeface="Tahoma" pitchFamily="34" charset="0"/>
                          <a:cs typeface="Tahoma" pitchFamily="34" charset="0"/>
                        </a:rPr>
                        <a:t>10/100Mbps</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Tahoma" pitchFamily="34" charset="0"/>
                          <a:ea typeface="Tahoma" pitchFamily="34" charset="0"/>
                          <a:cs typeface="Tahoma" pitchFamily="34" charset="0"/>
                        </a:rPr>
                        <a:t>2 SFP 4x 1000Mbps</a:t>
                      </a:r>
                    </a:p>
                  </a:txBody>
                  <a:tcPr anchor="ctr"/>
                </a:tc>
                <a:tc>
                  <a:txBody>
                    <a:bodyPr/>
                    <a:lstStyle/>
                    <a:p>
                      <a:pPr algn="ctr"/>
                      <a:r>
                        <a:rPr lang="en-US" sz="1200" dirty="0" smtClean="0">
                          <a:latin typeface="Tahoma" pitchFamily="34" charset="0"/>
                          <a:ea typeface="Tahoma" pitchFamily="34" charset="0"/>
                          <a:cs typeface="Tahoma" pitchFamily="34" charset="0"/>
                        </a:rPr>
                        <a:t>NONE</a:t>
                      </a:r>
                      <a:endParaRPr lang="en-US" sz="1200" dirty="0">
                        <a:latin typeface="Tahoma" pitchFamily="34" charset="0"/>
                        <a:ea typeface="Tahoma" pitchFamily="34" charset="0"/>
                        <a:cs typeface="Tahoma" pitchFamily="34" charset="0"/>
                      </a:endParaRPr>
                    </a:p>
                  </a:txBody>
                  <a:tcPr anchor="ctr"/>
                </a:tc>
                <a:tc>
                  <a:txBody>
                    <a:bodyPr/>
                    <a:lstStyle/>
                    <a:p>
                      <a:pPr algn="ctr"/>
                      <a:r>
                        <a:rPr lang="en-US" sz="1200" dirty="0" smtClean="0">
                          <a:latin typeface="Tahoma" pitchFamily="34" charset="0"/>
                          <a:ea typeface="Tahoma" pitchFamily="34" charset="0"/>
                          <a:cs typeface="Tahoma" pitchFamily="34" charset="0"/>
                        </a:rPr>
                        <a:t>193W</a:t>
                      </a:r>
                    </a:p>
                    <a:p>
                      <a:pPr algn="ctr"/>
                      <a:r>
                        <a:rPr lang="en-US" sz="1200" dirty="0" smtClean="0">
                          <a:latin typeface="Tahoma" pitchFamily="34" charset="0"/>
                          <a:ea typeface="Tahoma" pitchFamily="34" charset="0"/>
                          <a:cs typeface="Tahoma" pitchFamily="34" charset="0"/>
                        </a:rPr>
                        <a:t>(Aggregate on 24 PoE Ports)</a:t>
                      </a:r>
                      <a:endParaRPr lang="en-US" sz="1200" dirty="0">
                        <a:latin typeface="Tahoma" pitchFamily="34" charset="0"/>
                        <a:ea typeface="Tahoma" pitchFamily="34" charset="0"/>
                        <a:cs typeface="Tahoma" pitchFamily="34" charset="0"/>
                      </a:endParaRPr>
                    </a:p>
                  </a:txBody>
                  <a:tcPr anchor="ctr"/>
                </a:tc>
                <a:tc>
                  <a:txBody>
                    <a:bodyPr/>
                    <a:lstStyle/>
                    <a:p>
                      <a:pPr algn="ctr"/>
                      <a:endParaRPr lang="en-US" sz="1600" dirty="0">
                        <a:latin typeface="Tahoma" pitchFamily="34" charset="0"/>
                        <a:ea typeface="Tahoma" pitchFamily="34" charset="0"/>
                        <a:cs typeface="Tahoma" pitchFamily="34" charset="0"/>
                      </a:endParaRPr>
                    </a:p>
                  </a:txBody>
                  <a:tcPr anchor="ctr"/>
                </a:tc>
              </a:tr>
            </a:tbl>
          </a:graphicData>
        </a:graphic>
      </p:graphicFrame>
      <p:pic>
        <p:nvPicPr>
          <p:cNvPr id="8"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25357" y="2799236"/>
            <a:ext cx="900289" cy="405130"/>
          </a:xfrm>
          <a:prstGeom prst="rect">
            <a:avLst/>
          </a:prstGeom>
          <a:noFill/>
          <a:ln w="9525">
            <a:noFill/>
            <a:miter lim="800000"/>
            <a:headEnd/>
            <a:tailEnd/>
          </a:ln>
        </p:spPr>
      </p:pic>
      <p:pic>
        <p:nvPicPr>
          <p:cNvPr id="4710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92512" y="3437759"/>
            <a:ext cx="1079202" cy="251918"/>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7472" y="2155098"/>
            <a:ext cx="729282" cy="342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1535394" y="11333"/>
            <a:ext cx="6541807" cy="830997"/>
          </a:xfrm>
          <a:prstGeom prst="rect">
            <a:avLst/>
          </a:prstGeom>
        </p:spPr>
        <p:txBody>
          <a:bodyPr wrap="square">
            <a:spAutoFit/>
          </a:bodyPr>
          <a:lstStyle/>
          <a:p>
            <a:pPr>
              <a:defRPr/>
            </a:pPr>
            <a:r>
              <a:rPr lang="en-US" altLang="zh-TW" sz="4800" b="1">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802.3af/at</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2" name="Picture 1"/>
          <p:cNvPicPr>
            <a:picLocks noChangeAspect="1"/>
          </p:cNvPicPr>
          <p:nvPr/>
        </p:nvPicPr>
        <p:blipFill>
          <a:blip r:embed="rId5">
            <a:clrChange>
              <a:clrFrom>
                <a:srgbClr val="FFFFFF"/>
              </a:clrFrom>
              <a:clrTo>
                <a:srgbClr val="FFFFFF">
                  <a:alpha val="0"/>
                </a:srgbClr>
              </a:clrTo>
            </a:clrChange>
          </a:blip>
          <a:stretch>
            <a:fillRect/>
          </a:stretch>
        </p:blipFill>
        <p:spPr>
          <a:xfrm>
            <a:off x="1284533" y="3966269"/>
            <a:ext cx="1166765" cy="493408"/>
          </a:xfrm>
          <a:prstGeom prst="rect">
            <a:avLst/>
          </a:prstGeom>
        </p:spPr>
      </p:pic>
      <p:pic>
        <p:nvPicPr>
          <p:cNvPr id="17" name="Picture 11" descr="http://www.web-abstracts.com/portal/Portals/0/checkmark.gif"/>
          <p:cNvPicPr>
            <a:picLocks noChangeAspect="1" noChangeArrowheads="1"/>
          </p:cNvPicPr>
          <p:nvPr/>
        </p:nvPicPr>
        <p:blipFill>
          <a:blip r:embed="rId6" cstate="print"/>
          <a:srcRect/>
          <a:stretch>
            <a:fillRect/>
          </a:stretch>
        </p:blipFill>
        <p:spPr bwMode="auto">
          <a:xfrm>
            <a:off x="10896600" y="4029165"/>
            <a:ext cx="536657" cy="536657"/>
          </a:xfrm>
          <a:prstGeom prst="rect">
            <a:avLst/>
          </a:prstGeom>
          <a:noFill/>
          <a:ln w="9525">
            <a:noFill/>
            <a:miter lim="800000"/>
            <a:headEnd/>
            <a:tailEnd/>
          </a:ln>
        </p:spPr>
      </p:pic>
      <p:pic>
        <p:nvPicPr>
          <p:cNvPr id="3" name="Picture 2"/>
          <p:cNvPicPr>
            <a:picLocks noChangeAspect="1"/>
          </p:cNvPicPr>
          <p:nvPr/>
        </p:nvPicPr>
        <p:blipFill>
          <a:blip r:embed="rId7">
            <a:clrChange>
              <a:clrFrom>
                <a:srgbClr val="FFFFFF"/>
              </a:clrFrom>
              <a:clrTo>
                <a:srgbClr val="FFFFFF">
                  <a:alpha val="0"/>
                </a:srgbClr>
              </a:clrTo>
            </a:clrChange>
          </a:blip>
          <a:stretch>
            <a:fillRect/>
          </a:stretch>
        </p:blipFill>
        <p:spPr>
          <a:xfrm>
            <a:off x="1219200" y="4760943"/>
            <a:ext cx="1225826" cy="363486"/>
          </a:xfrm>
          <a:prstGeom prst="rect">
            <a:avLst/>
          </a:prstGeom>
        </p:spPr>
      </p:pic>
      <p:pic>
        <p:nvPicPr>
          <p:cNvPr id="5122" name="Picture 2" descr="http://www.trendnet.com/images/products/photos/tpe-224ws_c1/tpe-224ws_c1_d01_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19200" y="5124429"/>
            <a:ext cx="1270497"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http://www.web-abstracts.com/portal/Portals/0/checkmark.gif"/>
          <p:cNvPicPr>
            <a:picLocks noChangeAspect="1" noChangeArrowheads="1"/>
          </p:cNvPicPr>
          <p:nvPr/>
        </p:nvPicPr>
        <p:blipFill>
          <a:blip r:embed="rId6" cstate="print"/>
          <a:srcRect/>
          <a:stretch>
            <a:fillRect/>
          </a:stretch>
        </p:blipFill>
        <p:spPr bwMode="auto">
          <a:xfrm>
            <a:off x="10896599" y="4798971"/>
            <a:ext cx="536657" cy="536657"/>
          </a:xfrm>
          <a:prstGeom prst="rect">
            <a:avLst/>
          </a:prstGeom>
          <a:noFill/>
          <a:ln w="9525">
            <a:noFill/>
            <a:miter lim="800000"/>
            <a:headEnd/>
            <a:tailEnd/>
          </a:ln>
        </p:spPr>
      </p:pic>
      <p:pic>
        <p:nvPicPr>
          <p:cNvPr id="14" name="Picture 11" descr="http://www.web-abstracts.com/portal/Portals/0/checkmark.gif"/>
          <p:cNvPicPr>
            <a:picLocks noChangeAspect="1" noChangeArrowheads="1"/>
          </p:cNvPicPr>
          <p:nvPr/>
        </p:nvPicPr>
        <p:blipFill>
          <a:blip r:embed="rId6" cstate="print"/>
          <a:srcRect/>
          <a:stretch>
            <a:fillRect/>
          </a:stretch>
        </p:blipFill>
        <p:spPr bwMode="auto">
          <a:xfrm>
            <a:off x="10896598" y="5486400"/>
            <a:ext cx="536657" cy="536657"/>
          </a:xfrm>
          <a:prstGeom prst="rect">
            <a:avLst/>
          </a:prstGeom>
          <a:noFill/>
          <a:ln w="9525">
            <a:noFill/>
            <a:miter lim="800000"/>
            <a:headEnd/>
            <a:tailEnd/>
          </a:ln>
        </p:spPr>
      </p:pic>
    </p:spTree>
    <p:extLst>
      <p:ext uri="{BB962C8B-B14F-4D97-AF65-F5344CB8AC3E}">
        <p14:creationId xmlns:p14="http://schemas.microsoft.com/office/powerpoint/2010/main" val="28748968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2726016745"/>
              </p:ext>
            </p:extLst>
          </p:nvPr>
        </p:nvGraphicFramePr>
        <p:xfrm>
          <a:off x="914399" y="1524000"/>
          <a:ext cx="11201401" cy="4571999"/>
        </p:xfrm>
        <a:graphic>
          <a:graphicData uri="http://schemas.openxmlformats.org/drawingml/2006/table">
            <a:tbl>
              <a:tblPr firstRow="1" bandRow="1">
                <a:tableStyleId>{21E4AEA4-8DFA-4A89-87EB-49C32662AFE0}</a:tableStyleId>
              </a:tblPr>
              <a:tblGrid>
                <a:gridCol w="1832956"/>
                <a:gridCol w="2036618"/>
                <a:gridCol w="2689804"/>
                <a:gridCol w="2605405"/>
                <a:gridCol w="2036618"/>
              </a:tblGrid>
              <a:tr h="946438">
                <a:tc>
                  <a:txBody>
                    <a:bodyPr/>
                    <a:lstStyle/>
                    <a:p>
                      <a:pPr algn="ctr"/>
                      <a:r>
                        <a:rPr lang="en-US" sz="1200" dirty="0" smtClean="0">
                          <a:latin typeface="Tahoma" pitchFamily="34" charset="0"/>
                          <a:ea typeface="Tahoma" pitchFamily="34" charset="0"/>
                          <a:cs typeface="Tahoma" pitchFamily="34" charset="0"/>
                        </a:rPr>
                        <a:t>Model</a:t>
                      </a:r>
                      <a:endParaRPr lang="en-US" sz="1200" dirty="0">
                        <a:latin typeface="Tahoma" pitchFamily="34" charset="0"/>
                        <a:ea typeface="Tahoma" pitchFamily="34" charset="0"/>
                        <a:cs typeface="Tahoma" pitchFamily="34" charset="0"/>
                      </a:endParaRPr>
                    </a:p>
                  </a:txBody>
                  <a:tcPr anchor="ctr"/>
                </a:tc>
                <a:tc>
                  <a:txBody>
                    <a:bodyPr/>
                    <a:lstStyle/>
                    <a:p>
                      <a:pPr algn="ctr"/>
                      <a:r>
                        <a:rPr lang="en-US" sz="1600" dirty="0" smtClean="0">
                          <a:latin typeface="Tahoma" pitchFamily="34" charset="0"/>
                          <a:ea typeface="Tahoma" pitchFamily="34" charset="0"/>
                          <a:cs typeface="Tahoma" pitchFamily="34" charset="0"/>
                        </a:rPr>
                        <a:t>Ports</a:t>
                      </a:r>
                      <a:endParaRPr lang="en-US" sz="1600" dirty="0">
                        <a:latin typeface="Tahoma" pitchFamily="34" charset="0"/>
                        <a:ea typeface="Tahoma" pitchFamily="34" charset="0"/>
                        <a:cs typeface="Tahoma" pitchFamily="34" charset="0"/>
                      </a:endParaRPr>
                    </a:p>
                  </a:txBody>
                  <a:tcPr anchor="ctr"/>
                </a:tc>
                <a:tc>
                  <a:txBody>
                    <a:bodyPr/>
                    <a:lstStyle/>
                    <a:p>
                      <a:pPr algn="ctr"/>
                      <a:r>
                        <a:rPr lang="en-US" sz="1600" dirty="0" smtClean="0">
                          <a:latin typeface="Tahoma" pitchFamily="34" charset="0"/>
                          <a:ea typeface="Tahoma" pitchFamily="34" charset="0"/>
                          <a:cs typeface="Tahoma" pitchFamily="34" charset="0"/>
                        </a:rPr>
                        <a:t>10/100/100Mbps</a:t>
                      </a:r>
                    </a:p>
                    <a:p>
                      <a:pPr algn="ctr"/>
                      <a:r>
                        <a:rPr lang="en-US" sz="1600" dirty="0" smtClean="0">
                          <a:latin typeface="Tahoma" pitchFamily="34" charset="0"/>
                          <a:ea typeface="Tahoma" pitchFamily="34" charset="0"/>
                          <a:cs typeface="Tahoma" pitchFamily="34" charset="0"/>
                        </a:rPr>
                        <a:t>Ports</a:t>
                      </a:r>
                      <a:endParaRPr lang="en-US" sz="1600" dirty="0">
                        <a:latin typeface="Tahoma" pitchFamily="34" charset="0"/>
                        <a:ea typeface="Tahoma" pitchFamily="34" charset="0"/>
                        <a:cs typeface="Tahoma" pitchFamily="34" charset="0"/>
                      </a:endParaRPr>
                    </a:p>
                  </a:txBody>
                  <a:tcPr anchor="ctr"/>
                </a:tc>
                <a:tc>
                  <a:txBody>
                    <a:bodyPr/>
                    <a:lstStyle/>
                    <a:p>
                      <a:pPr algn="ctr"/>
                      <a:r>
                        <a:rPr lang="en-US" sz="1600" dirty="0" smtClean="0">
                          <a:latin typeface="Tahoma" pitchFamily="34" charset="0"/>
                          <a:ea typeface="Tahoma" pitchFamily="34" charset="0"/>
                          <a:cs typeface="Tahoma" pitchFamily="34" charset="0"/>
                        </a:rPr>
                        <a:t>Total </a:t>
                      </a:r>
                      <a:r>
                        <a:rPr lang="en-US" sz="1600" dirty="0" err="1" smtClean="0">
                          <a:latin typeface="Tahoma" pitchFamily="34" charset="0"/>
                          <a:ea typeface="Tahoma" pitchFamily="34" charset="0"/>
                          <a:cs typeface="Tahoma" pitchFamily="34" charset="0"/>
                        </a:rPr>
                        <a:t>PoE</a:t>
                      </a:r>
                      <a:r>
                        <a:rPr lang="en-US" sz="1600" baseline="0" dirty="0" smtClean="0">
                          <a:latin typeface="Tahoma" pitchFamily="34" charset="0"/>
                          <a:ea typeface="Tahoma" pitchFamily="34" charset="0"/>
                          <a:cs typeface="Tahoma" pitchFamily="34" charset="0"/>
                        </a:rPr>
                        <a:t> Power Output</a:t>
                      </a:r>
                      <a:endParaRPr lang="en-US" sz="1600" dirty="0">
                        <a:latin typeface="Tahoma" pitchFamily="34" charset="0"/>
                        <a:ea typeface="Tahoma" pitchFamily="34" charset="0"/>
                        <a:cs typeface="Tahoma" pitchFamily="34" charset="0"/>
                      </a:endParaRPr>
                    </a:p>
                  </a:txBody>
                  <a:tcPr anchor="ctr"/>
                </a:tc>
                <a:tc>
                  <a:txBody>
                    <a:bodyPr/>
                    <a:lstStyle/>
                    <a:p>
                      <a:pPr algn="ctr"/>
                      <a:r>
                        <a:rPr lang="en-US" sz="1600" dirty="0" smtClean="0">
                          <a:latin typeface="Tahoma" pitchFamily="34" charset="0"/>
                          <a:ea typeface="Tahoma" pitchFamily="34" charset="0"/>
                          <a:cs typeface="Tahoma" pitchFamily="34" charset="0"/>
                        </a:rPr>
                        <a:t>Web GUI Management</a:t>
                      </a:r>
                      <a:endParaRPr lang="en-US" sz="1600" dirty="0">
                        <a:latin typeface="Tahoma" pitchFamily="34" charset="0"/>
                        <a:ea typeface="Tahoma" pitchFamily="34" charset="0"/>
                        <a:cs typeface="Tahoma" pitchFamily="34" charset="0"/>
                      </a:endParaRPr>
                    </a:p>
                  </a:txBody>
                  <a:tcPr anchor="ctr"/>
                </a:tc>
              </a:tr>
              <a:tr h="1143611">
                <a:tc>
                  <a:txBody>
                    <a:bodyPr/>
                    <a:lstStyle/>
                    <a:p>
                      <a:pPr algn="ctr"/>
                      <a:r>
                        <a:rPr lang="en-US" sz="1200" dirty="0" smtClean="0">
                          <a:latin typeface="Tahoma" pitchFamily="34" charset="0"/>
                          <a:ea typeface="Tahoma" pitchFamily="34" charset="0"/>
                          <a:cs typeface="Tahoma" pitchFamily="34" charset="0"/>
                        </a:rPr>
                        <a:t>TPE-TG240g</a:t>
                      </a:r>
                      <a:endParaRPr lang="en-US" sz="1200" dirty="0">
                        <a:latin typeface="Tahoma" pitchFamily="34" charset="0"/>
                        <a:ea typeface="Tahoma" pitchFamily="34" charset="0"/>
                        <a:cs typeface="Tahoma"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Tahoma" pitchFamily="34" charset="0"/>
                          <a:ea typeface="Tahoma" pitchFamily="34" charset="0"/>
                          <a:cs typeface="Tahoma" pitchFamily="34" charset="0"/>
                        </a:rPr>
                        <a:t>24x</a:t>
                      </a:r>
                      <a:r>
                        <a:rPr lang="en-US" sz="1200" baseline="0" dirty="0" smtClean="0">
                          <a:latin typeface="Tahoma" pitchFamily="34" charset="0"/>
                          <a:ea typeface="Tahoma" pitchFamily="34" charset="0"/>
                          <a:cs typeface="Tahoma" pitchFamily="34" charset="0"/>
                        </a:rPr>
                        <a:t> (</a:t>
                      </a:r>
                      <a:r>
                        <a:rPr lang="en-US" sz="1200" baseline="0" dirty="0" err="1" smtClean="0">
                          <a:latin typeface="Tahoma" pitchFamily="34" charset="0"/>
                          <a:ea typeface="Tahoma" pitchFamily="34" charset="0"/>
                          <a:cs typeface="Tahoma" pitchFamily="34" charset="0"/>
                        </a:rPr>
                        <a:t>PoE</a:t>
                      </a:r>
                      <a:r>
                        <a:rPr lang="en-US" sz="1200" baseline="0" dirty="0" smtClean="0">
                          <a:latin typeface="Tahoma" pitchFamily="34" charset="0"/>
                          <a:ea typeface="Tahoma" pitchFamily="34" charset="0"/>
                          <a:cs typeface="Tahoma" pitchFamily="34" charset="0"/>
                        </a:rPr>
                        <a:t>/</a:t>
                      </a:r>
                      <a:r>
                        <a:rPr lang="en-US" sz="1200" baseline="0" dirty="0" err="1" smtClean="0">
                          <a:latin typeface="Tahoma" pitchFamily="34" charset="0"/>
                          <a:ea typeface="Tahoma" pitchFamily="34" charset="0"/>
                          <a:cs typeface="Tahoma" pitchFamily="34" charset="0"/>
                        </a:rPr>
                        <a:t>PoE</a:t>
                      </a:r>
                      <a:r>
                        <a:rPr lang="en-US" sz="1200" baseline="0" dirty="0" smtClean="0">
                          <a:latin typeface="Tahoma" pitchFamily="34" charset="0"/>
                          <a:ea typeface="Tahoma" pitchFamily="34" charset="0"/>
                          <a:cs typeface="Tahoma" pitchFamily="34" charset="0"/>
                        </a:rPr>
                        <a:t>+)</a:t>
                      </a:r>
                      <a:br>
                        <a:rPr lang="en-US" sz="1200" baseline="0" dirty="0" smtClean="0">
                          <a:latin typeface="Tahoma" pitchFamily="34" charset="0"/>
                          <a:ea typeface="Tahoma" pitchFamily="34" charset="0"/>
                          <a:cs typeface="Tahoma" pitchFamily="34" charset="0"/>
                        </a:rPr>
                      </a:br>
                      <a:r>
                        <a:rPr lang="en-US" sz="1200" baseline="0" dirty="0" smtClean="0">
                          <a:latin typeface="Tahoma" pitchFamily="34" charset="0"/>
                          <a:ea typeface="Tahoma" pitchFamily="34" charset="0"/>
                          <a:cs typeface="Tahoma" pitchFamily="34" charset="0"/>
                        </a:rPr>
                        <a:t>Gigabit</a:t>
                      </a:r>
                    </a:p>
                  </a:txBody>
                  <a:tcPr anchor="ctr"/>
                </a:tc>
                <a:tc>
                  <a:txBody>
                    <a:bodyPr/>
                    <a:lstStyle/>
                    <a:p>
                      <a:pPr algn="ctr"/>
                      <a:r>
                        <a:rPr lang="en-US" sz="1200" dirty="0" smtClean="0">
                          <a:latin typeface="Tahoma" pitchFamily="34" charset="0"/>
                          <a:ea typeface="Tahoma" pitchFamily="34" charset="0"/>
                          <a:cs typeface="Tahoma" pitchFamily="34" charset="0"/>
                        </a:rPr>
                        <a:t>NONE</a:t>
                      </a:r>
                      <a:endParaRPr lang="en-US" sz="1200" dirty="0">
                        <a:latin typeface="Tahoma" pitchFamily="34" charset="0"/>
                        <a:ea typeface="Tahoma" pitchFamily="34" charset="0"/>
                        <a:cs typeface="Tahoma" pitchFamily="34" charset="0"/>
                      </a:endParaRPr>
                    </a:p>
                  </a:txBody>
                  <a:tcPr anchor="ctr"/>
                </a:tc>
                <a:tc>
                  <a:txBody>
                    <a:bodyPr/>
                    <a:lstStyle/>
                    <a:p>
                      <a:pPr algn="ctr"/>
                      <a:r>
                        <a:rPr lang="en-US" sz="1200" dirty="0" smtClean="0">
                          <a:latin typeface="Tahoma" pitchFamily="34" charset="0"/>
                          <a:ea typeface="Tahoma" pitchFamily="34" charset="0"/>
                          <a:cs typeface="Tahoma" pitchFamily="34" charset="0"/>
                        </a:rPr>
                        <a:t>370W</a:t>
                      </a:r>
                      <a:endParaRPr lang="en-US" sz="1200" dirty="0">
                        <a:latin typeface="Tahoma" pitchFamily="34" charset="0"/>
                        <a:ea typeface="Tahoma" pitchFamily="34" charset="0"/>
                        <a:cs typeface="Tahoma" pitchFamily="34" charset="0"/>
                      </a:endParaRPr>
                    </a:p>
                  </a:txBody>
                  <a:tcPr anchor="ctr"/>
                </a:tc>
                <a:tc>
                  <a:txBody>
                    <a:bodyPr/>
                    <a:lstStyle/>
                    <a:p>
                      <a:pPr algn="ctr"/>
                      <a:endParaRPr lang="en-US" sz="1600">
                        <a:latin typeface="Tahoma" pitchFamily="34" charset="0"/>
                        <a:ea typeface="Tahoma" pitchFamily="34" charset="0"/>
                        <a:cs typeface="Tahoma" pitchFamily="34" charset="0"/>
                      </a:endParaRPr>
                    </a:p>
                  </a:txBody>
                  <a:tcPr anchor="ctr"/>
                </a:tc>
              </a:tr>
              <a:tr h="1240975">
                <a:tc>
                  <a:txBody>
                    <a:bodyPr/>
                    <a:lstStyle/>
                    <a:p>
                      <a:pPr algn="ctr"/>
                      <a:r>
                        <a:rPr lang="en-US" sz="1200" dirty="0" smtClean="0">
                          <a:latin typeface="Tahoma" pitchFamily="34" charset="0"/>
                          <a:ea typeface="Tahoma" pitchFamily="34" charset="0"/>
                          <a:cs typeface="Tahoma" pitchFamily="34" charset="0"/>
                        </a:rPr>
                        <a:t>TPE-2840WS</a:t>
                      </a:r>
                      <a:endParaRPr lang="en-US" sz="1200" dirty="0">
                        <a:latin typeface="Tahoma" pitchFamily="34" charset="0"/>
                        <a:ea typeface="Tahoma" pitchFamily="34" charset="0"/>
                        <a:cs typeface="Tahoma"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Tahoma" pitchFamily="34" charset="0"/>
                          <a:ea typeface="Tahoma" pitchFamily="34" charset="0"/>
                          <a:cs typeface="Tahoma" pitchFamily="34" charset="0"/>
                        </a:rPr>
                        <a:t>4x</a:t>
                      </a:r>
                      <a:r>
                        <a:rPr lang="en-US" sz="1200" baseline="0" dirty="0" smtClean="0">
                          <a:latin typeface="Tahoma" pitchFamily="34" charset="0"/>
                          <a:ea typeface="Tahoma" pitchFamily="34" charset="0"/>
                          <a:cs typeface="Tahoma" pitchFamily="34" charset="0"/>
                        </a:rPr>
                        <a:t> (</a:t>
                      </a:r>
                      <a:r>
                        <a:rPr lang="en-US" sz="1200" baseline="0" dirty="0" err="1" smtClean="0">
                          <a:latin typeface="Tahoma" pitchFamily="34" charset="0"/>
                          <a:ea typeface="Tahoma" pitchFamily="34" charset="0"/>
                          <a:cs typeface="Tahoma" pitchFamily="34" charset="0"/>
                        </a:rPr>
                        <a:t>PoE</a:t>
                      </a:r>
                      <a:r>
                        <a:rPr lang="en-US" sz="1200" baseline="0" dirty="0" smtClean="0">
                          <a:latin typeface="Tahoma" pitchFamily="34" charset="0"/>
                          <a:ea typeface="Tahoma" pitchFamily="34" charset="0"/>
                          <a:cs typeface="Tahoma" pitchFamily="34" charset="0"/>
                        </a:rPr>
                        <a:t>+)</a:t>
                      </a:r>
                    </a:p>
                    <a:p>
                      <a:pPr algn="ctr"/>
                      <a:r>
                        <a:rPr lang="en-US" sz="1200" dirty="0" smtClean="0">
                          <a:latin typeface="Tahoma" pitchFamily="34" charset="0"/>
                          <a:ea typeface="Tahoma" pitchFamily="34" charset="0"/>
                          <a:cs typeface="Tahoma" pitchFamily="34" charset="0"/>
                        </a:rPr>
                        <a:t>20x (</a:t>
                      </a:r>
                      <a:r>
                        <a:rPr lang="en-US" sz="1200" dirty="0" err="1" smtClean="0">
                          <a:latin typeface="Tahoma" pitchFamily="34" charset="0"/>
                          <a:ea typeface="Tahoma" pitchFamily="34" charset="0"/>
                          <a:cs typeface="Tahoma" pitchFamily="34" charset="0"/>
                        </a:rPr>
                        <a:t>PoE</a:t>
                      </a:r>
                      <a:r>
                        <a:rPr lang="en-US" sz="1200" dirty="0" smtClean="0">
                          <a:latin typeface="Tahoma" pitchFamily="34" charset="0"/>
                          <a:ea typeface="Tahoma" pitchFamily="34" charset="0"/>
                          <a:cs typeface="Tahoma" pitchFamily="34" charset="0"/>
                        </a:rPr>
                        <a:t>)</a:t>
                      </a:r>
                      <a:br>
                        <a:rPr lang="en-US" sz="1200" dirty="0" smtClean="0">
                          <a:latin typeface="Tahoma" pitchFamily="34" charset="0"/>
                          <a:ea typeface="Tahoma" pitchFamily="34" charset="0"/>
                          <a:cs typeface="Tahoma" pitchFamily="34" charset="0"/>
                        </a:rPr>
                      </a:br>
                      <a:r>
                        <a:rPr lang="en-US" sz="1200" dirty="0" smtClean="0">
                          <a:latin typeface="Tahoma" pitchFamily="34" charset="0"/>
                          <a:ea typeface="Tahoma" pitchFamily="34" charset="0"/>
                          <a:cs typeface="Tahoma" pitchFamily="34" charset="0"/>
                        </a:rPr>
                        <a:t>Gigabit</a:t>
                      </a:r>
                      <a:br>
                        <a:rPr lang="en-US" sz="1200" dirty="0" smtClean="0">
                          <a:latin typeface="Tahoma" pitchFamily="34" charset="0"/>
                          <a:ea typeface="Tahoma" pitchFamily="34" charset="0"/>
                          <a:cs typeface="Tahoma" pitchFamily="34" charset="0"/>
                        </a:rPr>
                      </a:br>
                      <a:r>
                        <a:rPr lang="en-US" sz="1200" dirty="0" smtClean="0">
                          <a:latin typeface="Tahoma" pitchFamily="34" charset="0"/>
                          <a:ea typeface="Tahoma" pitchFamily="34" charset="0"/>
                          <a:cs typeface="Tahoma" pitchFamily="34" charset="0"/>
                        </a:rPr>
                        <a:t>4 SFP</a:t>
                      </a:r>
                      <a:endParaRPr lang="en-US" sz="1200" dirty="0">
                        <a:latin typeface="Tahoma" pitchFamily="34" charset="0"/>
                        <a:ea typeface="Tahoma" pitchFamily="34" charset="0"/>
                        <a:cs typeface="Tahoma" pitchFamily="34" charset="0"/>
                      </a:endParaRPr>
                    </a:p>
                  </a:txBody>
                  <a:tcPr anchor="ctr"/>
                </a:tc>
                <a:tc>
                  <a:txBody>
                    <a:bodyPr/>
                    <a:lstStyle/>
                    <a:p>
                      <a:pPr algn="ctr"/>
                      <a:r>
                        <a:rPr lang="en-US" sz="1200" b="0" dirty="0" smtClean="0">
                          <a:latin typeface="Tahoma" pitchFamily="34" charset="0"/>
                          <a:ea typeface="Tahoma" pitchFamily="34" charset="0"/>
                          <a:cs typeface="Tahoma" pitchFamily="34" charset="0"/>
                        </a:rPr>
                        <a:t>NONE</a:t>
                      </a:r>
                    </a:p>
                    <a:p>
                      <a:pPr algn="ctr"/>
                      <a:endParaRPr lang="en-US" sz="1200" b="0" dirty="0">
                        <a:latin typeface="Tahoma" pitchFamily="34" charset="0"/>
                        <a:ea typeface="Tahoma" pitchFamily="34" charset="0"/>
                        <a:cs typeface="Tahoma" pitchFamily="34" charset="0"/>
                      </a:endParaRPr>
                    </a:p>
                  </a:txBody>
                  <a:tcPr anchor="ctr"/>
                </a:tc>
                <a:tc>
                  <a:txBody>
                    <a:bodyPr/>
                    <a:lstStyle/>
                    <a:p>
                      <a:pPr algn="ctr"/>
                      <a:r>
                        <a:rPr lang="en-US" sz="1200" b="0" dirty="0" smtClean="0">
                          <a:latin typeface="Tahoma" pitchFamily="34" charset="0"/>
                          <a:ea typeface="Tahoma" pitchFamily="34" charset="0"/>
                          <a:cs typeface="Tahoma" pitchFamily="34" charset="0"/>
                        </a:rPr>
                        <a:t>185W</a:t>
                      </a:r>
                    </a:p>
                  </a:txBody>
                  <a:tcPr anchor="ctr"/>
                </a:tc>
                <a:tc>
                  <a:txBody>
                    <a:bodyPr/>
                    <a:lstStyle/>
                    <a:p>
                      <a:pPr algn="ctr"/>
                      <a:endParaRPr lang="en-US" sz="1600" dirty="0">
                        <a:latin typeface="Tahoma" pitchFamily="34" charset="0"/>
                        <a:ea typeface="Tahoma" pitchFamily="34" charset="0"/>
                        <a:cs typeface="Tahoma" pitchFamily="34" charset="0"/>
                      </a:endParaRPr>
                    </a:p>
                  </a:txBody>
                  <a:tcPr anchor="ctr"/>
                </a:tc>
              </a:tr>
              <a:tr h="1240975">
                <a:tc>
                  <a:txBody>
                    <a:bodyPr/>
                    <a:lstStyle/>
                    <a:p>
                      <a:pPr algn="ctr"/>
                      <a:r>
                        <a:rPr lang="en-US" sz="1200" dirty="0" smtClean="0">
                          <a:latin typeface="Tahoma" pitchFamily="34" charset="0"/>
                          <a:ea typeface="Tahoma" pitchFamily="34" charset="0"/>
                          <a:cs typeface="Tahoma" pitchFamily="34" charset="0"/>
                        </a:rPr>
                        <a:t>TPE-4840WS</a:t>
                      </a:r>
                      <a:endParaRPr lang="en-US" sz="1200" dirty="0">
                        <a:latin typeface="Tahoma" pitchFamily="34" charset="0"/>
                        <a:ea typeface="Tahoma" pitchFamily="34" charset="0"/>
                        <a:cs typeface="Tahoma"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Tahoma" pitchFamily="34" charset="0"/>
                          <a:ea typeface="Tahoma" pitchFamily="34" charset="0"/>
                          <a:cs typeface="Tahoma" pitchFamily="34" charset="0"/>
                        </a:rPr>
                        <a:t>12x</a:t>
                      </a:r>
                      <a:r>
                        <a:rPr lang="en-US" sz="1200" baseline="0" dirty="0" smtClean="0">
                          <a:latin typeface="Tahoma" pitchFamily="34" charset="0"/>
                          <a:ea typeface="Tahoma" pitchFamily="34" charset="0"/>
                          <a:cs typeface="Tahoma" pitchFamily="34" charset="0"/>
                        </a:rPr>
                        <a:t> (</a:t>
                      </a:r>
                      <a:r>
                        <a:rPr lang="en-US" sz="1200" baseline="0" dirty="0" err="1" smtClean="0">
                          <a:latin typeface="Tahoma" pitchFamily="34" charset="0"/>
                          <a:ea typeface="Tahoma" pitchFamily="34" charset="0"/>
                          <a:cs typeface="Tahoma" pitchFamily="34" charset="0"/>
                        </a:rPr>
                        <a:t>PoE</a:t>
                      </a:r>
                      <a:r>
                        <a:rPr lang="en-US" sz="1200" baseline="0" dirty="0" smtClean="0">
                          <a:latin typeface="Tahoma" pitchFamily="34" charset="0"/>
                          <a:ea typeface="Tahoma" pitchFamily="34" charset="0"/>
                          <a:cs typeface="Tahoma" pitchFamily="34" charset="0"/>
                        </a:rPr>
                        <a:t>+)</a:t>
                      </a:r>
                    </a:p>
                    <a:p>
                      <a:pPr algn="ctr"/>
                      <a:r>
                        <a:rPr lang="en-US" sz="1200" dirty="0" smtClean="0">
                          <a:latin typeface="Tahoma" pitchFamily="34" charset="0"/>
                          <a:ea typeface="Tahoma" pitchFamily="34" charset="0"/>
                          <a:cs typeface="Tahoma" pitchFamily="34" charset="0"/>
                        </a:rPr>
                        <a:t>12x (</a:t>
                      </a:r>
                      <a:r>
                        <a:rPr lang="en-US" sz="1200" dirty="0" err="1" smtClean="0">
                          <a:latin typeface="Tahoma" pitchFamily="34" charset="0"/>
                          <a:ea typeface="Tahoma" pitchFamily="34" charset="0"/>
                          <a:cs typeface="Tahoma" pitchFamily="34" charset="0"/>
                        </a:rPr>
                        <a:t>PoE</a:t>
                      </a:r>
                      <a:r>
                        <a:rPr lang="en-US" sz="1200" dirty="0" smtClean="0">
                          <a:latin typeface="Tahoma" pitchFamily="34" charset="0"/>
                          <a:ea typeface="Tahoma" pitchFamily="34" charset="0"/>
                          <a:cs typeface="Tahoma" pitchFamily="34" charset="0"/>
                        </a:rPr>
                        <a:t>)</a:t>
                      </a:r>
                      <a:br>
                        <a:rPr lang="en-US" sz="1200" dirty="0" smtClean="0">
                          <a:latin typeface="Tahoma" pitchFamily="34" charset="0"/>
                          <a:ea typeface="Tahoma" pitchFamily="34" charset="0"/>
                          <a:cs typeface="Tahoma" pitchFamily="34" charset="0"/>
                        </a:rPr>
                      </a:br>
                      <a:r>
                        <a:rPr lang="en-US" sz="1200" dirty="0" smtClean="0">
                          <a:latin typeface="Tahoma" pitchFamily="34" charset="0"/>
                          <a:ea typeface="Tahoma" pitchFamily="34" charset="0"/>
                          <a:cs typeface="Tahoma" pitchFamily="34" charset="0"/>
                        </a:rPr>
                        <a:t>Gigabit</a:t>
                      </a:r>
                      <a:br>
                        <a:rPr lang="en-US" sz="1200" dirty="0" smtClean="0">
                          <a:latin typeface="Tahoma" pitchFamily="34" charset="0"/>
                          <a:ea typeface="Tahoma" pitchFamily="34" charset="0"/>
                          <a:cs typeface="Tahoma" pitchFamily="34" charset="0"/>
                        </a:rPr>
                      </a:br>
                      <a:r>
                        <a:rPr lang="en-US" sz="1200" dirty="0" smtClean="0">
                          <a:latin typeface="Tahoma" pitchFamily="34" charset="0"/>
                          <a:ea typeface="Tahoma" pitchFamily="34" charset="0"/>
                          <a:cs typeface="Tahoma" pitchFamily="34" charset="0"/>
                        </a:rPr>
                        <a:t>4 SFP Shared</a:t>
                      </a:r>
                      <a:endParaRPr lang="en-US" sz="1200" dirty="0">
                        <a:latin typeface="Tahoma" pitchFamily="34" charset="0"/>
                        <a:ea typeface="Tahoma" pitchFamily="34" charset="0"/>
                        <a:cs typeface="Tahoma" pitchFamily="34" charset="0"/>
                      </a:endParaRPr>
                    </a:p>
                  </a:txBody>
                  <a:tcPr anchor="ctr"/>
                </a:tc>
                <a:tc>
                  <a:txBody>
                    <a:bodyPr/>
                    <a:lstStyle/>
                    <a:p>
                      <a:pPr algn="ctr"/>
                      <a:r>
                        <a:rPr lang="en-US" sz="1200" dirty="0" smtClean="0">
                          <a:latin typeface="Tahoma" pitchFamily="34" charset="0"/>
                          <a:ea typeface="Tahoma" pitchFamily="34" charset="0"/>
                          <a:cs typeface="Tahoma" pitchFamily="34" charset="0"/>
                        </a:rPr>
                        <a:t>24x</a:t>
                      </a:r>
                      <a:r>
                        <a:rPr lang="en-US" sz="1200" baseline="0" dirty="0" smtClean="0">
                          <a:latin typeface="Tahoma" pitchFamily="34" charset="0"/>
                          <a:ea typeface="Tahoma" pitchFamily="34" charset="0"/>
                          <a:cs typeface="Tahoma" pitchFamily="34" charset="0"/>
                        </a:rPr>
                        <a:t> 1000Mbps</a:t>
                      </a:r>
                      <a:endParaRPr lang="en-US" sz="1200" dirty="0">
                        <a:latin typeface="Tahoma" pitchFamily="34" charset="0"/>
                        <a:ea typeface="Tahoma" pitchFamily="34" charset="0"/>
                        <a:cs typeface="Tahoma" pitchFamily="34" charset="0"/>
                      </a:endParaRPr>
                    </a:p>
                  </a:txBody>
                  <a:tcPr anchor="ctr"/>
                </a:tc>
                <a:tc>
                  <a:txBody>
                    <a:bodyPr/>
                    <a:lstStyle/>
                    <a:p>
                      <a:pPr algn="ctr"/>
                      <a:r>
                        <a:rPr lang="en-US" sz="1200" dirty="0" smtClean="0">
                          <a:latin typeface="Tahoma" pitchFamily="34" charset="0"/>
                          <a:ea typeface="Tahoma" pitchFamily="34" charset="0"/>
                          <a:cs typeface="Tahoma" pitchFamily="34" charset="0"/>
                        </a:rPr>
                        <a:t>370</a:t>
                      </a:r>
                      <a:r>
                        <a:rPr lang="pl-PL" sz="1200" dirty="0" smtClean="0">
                          <a:latin typeface="Tahoma" pitchFamily="34" charset="0"/>
                          <a:ea typeface="Tahoma" pitchFamily="34" charset="0"/>
                          <a:cs typeface="Tahoma" pitchFamily="34" charset="0"/>
                        </a:rPr>
                        <a:t>W</a:t>
                      </a:r>
                    </a:p>
                  </a:txBody>
                  <a:tcPr anchor="ctr"/>
                </a:tc>
                <a:tc>
                  <a:txBody>
                    <a:bodyPr/>
                    <a:lstStyle/>
                    <a:p>
                      <a:pPr algn="ctr"/>
                      <a:endParaRPr lang="en-US" sz="1600" dirty="0">
                        <a:latin typeface="Tahoma" pitchFamily="34" charset="0"/>
                        <a:ea typeface="Tahoma" pitchFamily="34" charset="0"/>
                        <a:cs typeface="Tahoma" pitchFamily="34" charset="0"/>
                      </a:endParaRPr>
                    </a:p>
                  </a:txBody>
                  <a:tcPr anchor="ctr"/>
                </a:tc>
              </a:tr>
            </a:tbl>
          </a:graphicData>
        </a:graphic>
      </p:graphicFrame>
      <p:sp>
        <p:nvSpPr>
          <p:cNvPr id="15" name="Rectangle 14"/>
          <p:cNvSpPr/>
          <p:nvPr/>
        </p:nvSpPr>
        <p:spPr>
          <a:xfrm>
            <a:off x="1535394" y="11333"/>
            <a:ext cx="6541807" cy="830997"/>
          </a:xfrm>
          <a:prstGeom prst="rect">
            <a:avLst/>
          </a:prstGeom>
        </p:spPr>
        <p:txBody>
          <a:bodyPr wrap="square">
            <a:spAutoFit/>
          </a:bodyPr>
          <a:lstStyle/>
          <a:p>
            <a:pPr>
              <a:defRPr/>
            </a:pPr>
            <a:r>
              <a:rPr lang="en-US" altLang="zh-TW" sz="4800" b="1">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802.3af/at</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4098" name="Picture 2" descr="http://www.trendnet.com/images/products/photos/TPE-TG240G/tpe-tg240g_d01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22860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1" descr="http://www.web-abstracts.com/portal/Portals/0/checkmark.gif"/>
          <p:cNvPicPr>
            <a:picLocks noChangeAspect="1" noChangeArrowheads="1"/>
          </p:cNvPicPr>
          <p:nvPr/>
        </p:nvPicPr>
        <p:blipFill>
          <a:blip r:embed="rId3" cstate="print"/>
          <a:srcRect/>
          <a:stretch>
            <a:fillRect/>
          </a:stretch>
        </p:blipFill>
        <p:spPr bwMode="auto">
          <a:xfrm>
            <a:off x="10896600" y="2663190"/>
            <a:ext cx="617220" cy="617220"/>
          </a:xfrm>
          <a:prstGeom prst="rect">
            <a:avLst/>
          </a:prstGeom>
          <a:noFill/>
          <a:ln w="9525">
            <a:noFill/>
            <a:miter lim="800000"/>
            <a:headEnd/>
            <a:tailEnd/>
          </a:ln>
        </p:spPr>
      </p:pic>
      <p:pic>
        <p:nvPicPr>
          <p:cNvPr id="4100" name="Picture 4" descr="http://www.trendnet.com/images/products/photos/TPE-2840WS/tpe-2840ws_d01_2.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0" r="100000"/>
                    </a14:imgEffect>
                  </a14:imgLayer>
                </a14:imgProps>
              </a:ext>
              <a:ext uri="{28A0092B-C50C-407E-A947-70E740481C1C}">
                <a14:useLocalDpi xmlns:a14="http://schemas.microsoft.com/office/drawing/2010/main" val="0"/>
              </a:ext>
            </a:extLst>
          </a:blip>
          <a:srcRect/>
          <a:stretch>
            <a:fillRect/>
          </a:stretch>
        </p:blipFill>
        <p:spPr bwMode="auto">
          <a:xfrm>
            <a:off x="1195758" y="3576677"/>
            <a:ext cx="1418484" cy="116274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1" descr="http://www.web-abstracts.com/portal/Portals/0/checkmark.gif"/>
          <p:cNvPicPr>
            <a:picLocks noChangeAspect="1" noChangeArrowheads="1"/>
          </p:cNvPicPr>
          <p:nvPr/>
        </p:nvPicPr>
        <p:blipFill>
          <a:blip r:embed="rId3" cstate="print"/>
          <a:srcRect/>
          <a:stretch>
            <a:fillRect/>
          </a:stretch>
        </p:blipFill>
        <p:spPr bwMode="auto">
          <a:xfrm>
            <a:off x="10898659" y="3849439"/>
            <a:ext cx="617220" cy="617220"/>
          </a:xfrm>
          <a:prstGeom prst="rect">
            <a:avLst/>
          </a:prstGeom>
          <a:noFill/>
          <a:ln w="9525">
            <a:noFill/>
            <a:miter lim="800000"/>
            <a:headEnd/>
            <a:tailEnd/>
          </a:ln>
        </p:spPr>
      </p:pic>
      <p:pic>
        <p:nvPicPr>
          <p:cNvPr id="4102" name="Picture 6" descr="http://www.trendnet.com/images/products/photos/TPE-4840WS/TPE-4840WS_d01_2.jp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0" r="100000"/>
                    </a14:imgEffect>
                  </a14:imgLayer>
                </a14:imgProps>
              </a:ext>
              <a:ext uri="{28A0092B-C50C-407E-A947-70E740481C1C}">
                <a14:useLocalDpi xmlns:a14="http://schemas.microsoft.com/office/drawing/2010/main" val="0"/>
              </a:ext>
            </a:extLst>
          </a:blip>
          <a:srcRect/>
          <a:stretch>
            <a:fillRect/>
          </a:stretch>
        </p:blipFill>
        <p:spPr bwMode="auto">
          <a:xfrm>
            <a:off x="1143000" y="465201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1" descr="http://www.web-abstracts.com/portal/Portals/0/checkmark.gif"/>
          <p:cNvPicPr>
            <a:picLocks noChangeAspect="1" noChangeArrowheads="1"/>
          </p:cNvPicPr>
          <p:nvPr/>
        </p:nvPicPr>
        <p:blipFill>
          <a:blip r:embed="rId3" cstate="print"/>
          <a:srcRect/>
          <a:stretch>
            <a:fillRect/>
          </a:stretch>
        </p:blipFill>
        <p:spPr bwMode="auto">
          <a:xfrm>
            <a:off x="10896600" y="5105400"/>
            <a:ext cx="617220" cy="617220"/>
          </a:xfrm>
          <a:prstGeom prst="rect">
            <a:avLst/>
          </a:prstGeom>
          <a:noFill/>
          <a:ln w="9525">
            <a:noFill/>
            <a:miter lim="800000"/>
            <a:headEnd/>
            <a:tailEnd/>
          </a:ln>
        </p:spPr>
      </p:pic>
    </p:spTree>
    <p:extLst>
      <p:ext uri="{BB962C8B-B14F-4D97-AF65-F5344CB8AC3E}">
        <p14:creationId xmlns:p14="http://schemas.microsoft.com/office/powerpoint/2010/main" val="29435803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3513576703"/>
              </p:ext>
            </p:extLst>
          </p:nvPr>
        </p:nvGraphicFramePr>
        <p:xfrm>
          <a:off x="838200" y="1524001"/>
          <a:ext cx="11277599" cy="4517448"/>
        </p:xfrm>
        <a:graphic>
          <a:graphicData uri="http://schemas.openxmlformats.org/drawingml/2006/table">
            <a:tbl>
              <a:tblPr firstRow="1" bandRow="1">
                <a:tableStyleId>{21E4AEA4-8DFA-4A89-87EB-49C32662AFE0}</a:tableStyleId>
              </a:tblPr>
              <a:tblGrid>
                <a:gridCol w="1845425"/>
                <a:gridCol w="2050472"/>
                <a:gridCol w="2708101"/>
                <a:gridCol w="2623129"/>
                <a:gridCol w="2050472"/>
              </a:tblGrid>
              <a:tr h="542233">
                <a:tc>
                  <a:txBody>
                    <a:bodyPr/>
                    <a:lstStyle/>
                    <a:p>
                      <a:pPr algn="ctr"/>
                      <a:r>
                        <a:rPr lang="en-US" sz="1600" dirty="0" smtClean="0">
                          <a:latin typeface="Tahoma" pitchFamily="34" charset="0"/>
                          <a:ea typeface="Tahoma" pitchFamily="34" charset="0"/>
                          <a:cs typeface="Tahoma" pitchFamily="34" charset="0"/>
                        </a:rPr>
                        <a:t>Model</a:t>
                      </a:r>
                      <a:endParaRPr lang="en-US" sz="1600" dirty="0">
                        <a:latin typeface="Tahoma" pitchFamily="34" charset="0"/>
                        <a:ea typeface="Tahoma" pitchFamily="34" charset="0"/>
                        <a:cs typeface="Tahoma"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err="1" smtClean="0">
                          <a:latin typeface="Tahoma" pitchFamily="34" charset="0"/>
                          <a:ea typeface="Tahoma" pitchFamily="34" charset="0"/>
                          <a:cs typeface="Tahoma" pitchFamily="34" charset="0"/>
                        </a:rPr>
                        <a:t>PoE</a:t>
                      </a:r>
                      <a:r>
                        <a:rPr lang="en-US" sz="1600" dirty="0" smtClean="0">
                          <a:latin typeface="Tahoma" pitchFamily="34" charset="0"/>
                          <a:ea typeface="Tahoma" pitchFamily="34" charset="0"/>
                          <a:cs typeface="Tahoma" pitchFamily="34" charset="0"/>
                        </a:rPr>
                        <a:t> Port</a:t>
                      </a:r>
                    </a:p>
                  </a:txBody>
                  <a:tcPr anchor="ctr"/>
                </a:tc>
                <a:tc>
                  <a:txBody>
                    <a:bodyPr/>
                    <a:lstStyle/>
                    <a:p>
                      <a:pPr algn="ctr"/>
                      <a:r>
                        <a:rPr lang="en-US" sz="1600" dirty="0" smtClean="0">
                          <a:latin typeface="Tahoma" pitchFamily="34" charset="0"/>
                          <a:ea typeface="Tahoma" pitchFamily="34" charset="0"/>
                          <a:cs typeface="Tahoma" pitchFamily="34" charset="0"/>
                        </a:rPr>
                        <a:t> Speed</a:t>
                      </a:r>
                      <a:endParaRPr lang="en-US" sz="1600" dirty="0">
                        <a:latin typeface="Tahoma" pitchFamily="34" charset="0"/>
                        <a:ea typeface="Tahoma" pitchFamily="34" charset="0"/>
                        <a:cs typeface="Tahoma" pitchFamily="34" charset="0"/>
                      </a:endParaRPr>
                    </a:p>
                  </a:txBody>
                  <a:tcPr anchor="ctr"/>
                </a:tc>
                <a:tc>
                  <a:txBody>
                    <a:bodyPr/>
                    <a:lstStyle/>
                    <a:p>
                      <a:pPr algn="ctr"/>
                      <a:r>
                        <a:rPr lang="en-US" sz="1600" dirty="0" err="1" smtClean="0">
                          <a:latin typeface="Tahoma" pitchFamily="34" charset="0"/>
                          <a:ea typeface="Tahoma" pitchFamily="34" charset="0"/>
                          <a:cs typeface="Tahoma" pitchFamily="34" charset="0"/>
                        </a:rPr>
                        <a:t>PoE</a:t>
                      </a:r>
                      <a:r>
                        <a:rPr lang="en-US" sz="1600" baseline="0" dirty="0" smtClean="0">
                          <a:latin typeface="Tahoma" pitchFamily="34" charset="0"/>
                          <a:ea typeface="Tahoma" pitchFamily="34" charset="0"/>
                          <a:cs typeface="Tahoma" pitchFamily="34" charset="0"/>
                        </a:rPr>
                        <a:t> Power Consumption</a:t>
                      </a:r>
                      <a:endParaRPr lang="en-US" sz="1600" dirty="0">
                        <a:latin typeface="Tahoma" pitchFamily="34" charset="0"/>
                        <a:ea typeface="Tahoma" pitchFamily="34" charset="0"/>
                        <a:cs typeface="Tahoma" pitchFamily="34" charset="0"/>
                      </a:endParaRPr>
                    </a:p>
                  </a:txBody>
                  <a:tcPr anchor="ctr"/>
                </a:tc>
                <a:tc>
                  <a:txBody>
                    <a:bodyPr/>
                    <a:lstStyle/>
                    <a:p>
                      <a:pPr algn="ctr"/>
                      <a:r>
                        <a:rPr lang="en-US" sz="1600" dirty="0" smtClean="0">
                          <a:latin typeface="Tahoma" pitchFamily="34" charset="0"/>
                          <a:ea typeface="Tahoma" pitchFamily="34" charset="0"/>
                          <a:cs typeface="Tahoma" pitchFamily="34" charset="0"/>
                        </a:rPr>
                        <a:t> Features</a:t>
                      </a:r>
                      <a:endParaRPr lang="en-US" sz="1600" dirty="0">
                        <a:latin typeface="Tahoma" pitchFamily="34" charset="0"/>
                        <a:ea typeface="Tahoma" pitchFamily="34" charset="0"/>
                        <a:cs typeface="Tahoma" pitchFamily="34" charset="0"/>
                      </a:endParaRPr>
                    </a:p>
                  </a:txBody>
                  <a:tcPr anchor="ctr"/>
                </a:tc>
              </a:tr>
              <a:tr h="941774">
                <a:tc>
                  <a:txBody>
                    <a:bodyPr/>
                    <a:lstStyle/>
                    <a:p>
                      <a:pPr algn="ctr"/>
                      <a:endParaRPr lang="en-US" sz="1200" dirty="0" smtClean="0">
                        <a:latin typeface="Tahoma" pitchFamily="34" charset="0"/>
                        <a:ea typeface="Tahoma" pitchFamily="34" charset="0"/>
                        <a:cs typeface="Tahoma" pitchFamily="34" charset="0"/>
                      </a:endParaRPr>
                    </a:p>
                    <a:p>
                      <a:pPr algn="ctr"/>
                      <a:endParaRPr lang="en-US" sz="1200" dirty="0" smtClean="0">
                        <a:latin typeface="Tahoma" pitchFamily="34" charset="0"/>
                        <a:ea typeface="Tahoma" pitchFamily="34" charset="0"/>
                        <a:cs typeface="Tahoma" pitchFamily="34" charset="0"/>
                      </a:endParaRPr>
                    </a:p>
                    <a:p>
                      <a:pPr algn="ctr"/>
                      <a:r>
                        <a:rPr lang="en-US" sz="1200" dirty="0" smtClean="0">
                          <a:latin typeface="Tahoma" pitchFamily="34" charset="0"/>
                          <a:ea typeface="Tahoma" pitchFamily="34" charset="0"/>
                          <a:cs typeface="Tahoma" pitchFamily="34" charset="0"/>
                        </a:rPr>
                        <a:t>TEW-638PAP</a:t>
                      </a:r>
                      <a:endParaRPr lang="en-US" sz="1200" dirty="0">
                        <a:latin typeface="Tahoma" pitchFamily="34" charset="0"/>
                        <a:ea typeface="Tahoma" pitchFamily="34" charset="0"/>
                        <a:cs typeface="Tahoma"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itchFamily="34" charset="0"/>
                          <a:ea typeface="Tahoma" pitchFamily="34" charset="0"/>
                          <a:cs typeface="Tahoma" pitchFamily="34" charset="0"/>
                        </a:rPr>
                        <a:t>(1x) 10/100Mbps</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itchFamily="34" charset="0"/>
                          <a:ea typeface="Tahoma" pitchFamily="34" charset="0"/>
                          <a:cs typeface="Tahoma" pitchFamily="34" charset="0"/>
                        </a:rPr>
                        <a:t>(802.3af)</a:t>
                      </a:r>
                    </a:p>
                  </a:txBody>
                  <a:tcPr anchor="ctr"/>
                </a:tc>
                <a:tc>
                  <a:txBody>
                    <a:bodyPr/>
                    <a:lstStyle/>
                    <a:p>
                      <a:pPr algn="ctr"/>
                      <a:r>
                        <a:rPr lang="en-US" sz="1400" b="0" i="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N300</a:t>
                      </a:r>
                      <a:endParaRPr lang="en-US" sz="1400" b="0" dirty="0">
                        <a:latin typeface="Tahoma" pitchFamily="34" charset="0"/>
                        <a:ea typeface="Tahoma" pitchFamily="34" charset="0"/>
                        <a:cs typeface="Tahoma" pitchFamily="34" charset="0"/>
                      </a:endParaRPr>
                    </a:p>
                  </a:txBody>
                  <a:tcPr anchor="ctr"/>
                </a:tc>
                <a:tc>
                  <a:txBody>
                    <a:bodyPr/>
                    <a:lstStyle/>
                    <a:p>
                      <a:pPr algn="ctr"/>
                      <a:r>
                        <a:rPr lang="en-US" sz="1400" dirty="0" smtClean="0">
                          <a:latin typeface="Tahoma" pitchFamily="34" charset="0"/>
                          <a:ea typeface="Tahoma" pitchFamily="34" charset="0"/>
                          <a:cs typeface="Tahoma" pitchFamily="34" charset="0"/>
                        </a:rPr>
                        <a:t>3.12w</a:t>
                      </a:r>
                      <a:endParaRPr lang="en-US" sz="1400" dirty="0">
                        <a:latin typeface="Tahoma" pitchFamily="34" charset="0"/>
                        <a:ea typeface="Tahoma" pitchFamily="34" charset="0"/>
                        <a:cs typeface="Tahoma" pitchFamily="34" charset="0"/>
                      </a:endParaRPr>
                    </a:p>
                  </a:txBody>
                  <a:tcPr anchor="ctr"/>
                </a:tc>
                <a:tc>
                  <a:txBody>
                    <a:bodyPr/>
                    <a:lstStyle/>
                    <a:p>
                      <a:pPr algn="ctr"/>
                      <a:r>
                        <a:rPr lang="en-US" sz="1400" dirty="0" smtClean="0">
                          <a:latin typeface="Tahoma" pitchFamily="34" charset="0"/>
                          <a:ea typeface="Tahoma" pitchFamily="34" charset="0"/>
                          <a:cs typeface="Tahoma" pitchFamily="34" charset="0"/>
                        </a:rPr>
                        <a:t>2 2dBi detachable antennas</a:t>
                      </a:r>
                      <a:endParaRPr lang="en-US" sz="1400" dirty="0">
                        <a:latin typeface="Tahoma" pitchFamily="34" charset="0"/>
                        <a:ea typeface="Tahoma" pitchFamily="34" charset="0"/>
                        <a:cs typeface="Tahoma" pitchFamily="34" charset="0"/>
                      </a:endParaRPr>
                    </a:p>
                  </a:txBody>
                  <a:tcPr anchor="ctr"/>
                </a:tc>
              </a:tr>
              <a:tr h="941774">
                <a:tc>
                  <a:txBody>
                    <a:bodyPr/>
                    <a:lstStyle/>
                    <a:p>
                      <a:pPr algn="ctr"/>
                      <a:endParaRPr lang="en-US" sz="1200" dirty="0" smtClean="0">
                        <a:latin typeface="Tahoma" pitchFamily="34" charset="0"/>
                        <a:ea typeface="Tahoma" pitchFamily="34" charset="0"/>
                        <a:cs typeface="Tahoma" pitchFamily="34" charset="0"/>
                      </a:endParaRPr>
                    </a:p>
                    <a:p>
                      <a:pPr algn="ctr"/>
                      <a:endParaRPr lang="en-US" sz="1200" dirty="0" smtClean="0">
                        <a:latin typeface="Tahoma" pitchFamily="34" charset="0"/>
                        <a:ea typeface="Tahoma" pitchFamily="34" charset="0"/>
                        <a:cs typeface="Tahoma" pitchFamily="34" charset="0"/>
                      </a:endParaRPr>
                    </a:p>
                    <a:p>
                      <a:pPr algn="ctr"/>
                      <a:r>
                        <a:rPr lang="en-US" sz="1200" dirty="0" smtClean="0">
                          <a:latin typeface="Tahoma" pitchFamily="34" charset="0"/>
                          <a:ea typeface="Tahoma" pitchFamily="34" charset="0"/>
                          <a:cs typeface="Tahoma" pitchFamily="34" charset="0"/>
                        </a:rPr>
                        <a:t>TEW-753DAP</a:t>
                      </a:r>
                      <a:endParaRPr lang="en-US" sz="1200" dirty="0">
                        <a:latin typeface="Tahoma" pitchFamily="34" charset="0"/>
                        <a:ea typeface="Tahoma" pitchFamily="34" charset="0"/>
                        <a:cs typeface="Tahoma" pitchFamily="34" charset="0"/>
                      </a:endParaRP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itchFamily="34" charset="0"/>
                          <a:ea typeface="Tahoma" pitchFamily="34" charset="0"/>
                          <a:cs typeface="Tahoma" pitchFamily="34" charset="0"/>
                        </a:rPr>
                        <a:t>(1x) 10/100Mbps</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itchFamily="34" charset="0"/>
                          <a:ea typeface="Tahoma" pitchFamily="34" charset="0"/>
                          <a:cs typeface="Tahoma" pitchFamily="34" charset="0"/>
                        </a:rPr>
                        <a:t>(802.3af)</a:t>
                      </a:r>
                    </a:p>
                  </a:txBody>
                  <a:tcPr anchor="ctr"/>
                </a:tc>
                <a:tc>
                  <a:txBody>
                    <a:bodyPr/>
                    <a:lstStyle/>
                    <a:p>
                      <a:pPr algn="ctr"/>
                      <a:r>
                        <a:rPr lang="en-US" sz="1400" dirty="0" smtClean="0">
                          <a:latin typeface="Tahoma" pitchFamily="34" charset="0"/>
                          <a:ea typeface="Tahoma" pitchFamily="34" charset="0"/>
                          <a:cs typeface="Tahoma" pitchFamily="34" charset="0"/>
                        </a:rPr>
                        <a:t>N300 Per Band</a:t>
                      </a:r>
                      <a:endParaRPr lang="en-US" sz="1400" dirty="0">
                        <a:latin typeface="Tahoma" pitchFamily="34" charset="0"/>
                        <a:ea typeface="Tahoma" pitchFamily="34" charset="0"/>
                        <a:cs typeface="Tahoma" pitchFamily="34" charset="0"/>
                      </a:endParaRPr>
                    </a:p>
                  </a:txBody>
                  <a:tcPr anchor="ctr"/>
                </a:tc>
                <a:tc>
                  <a:txBody>
                    <a:bodyPr/>
                    <a:lstStyle/>
                    <a:p>
                      <a:pPr algn="ctr"/>
                      <a:r>
                        <a:rPr lang="en-US" sz="1400" dirty="0" smtClean="0">
                          <a:latin typeface="Tahoma" pitchFamily="34" charset="0"/>
                          <a:ea typeface="Tahoma" pitchFamily="34" charset="0"/>
                          <a:cs typeface="Tahoma" pitchFamily="34" charset="0"/>
                        </a:rPr>
                        <a:t>12w</a:t>
                      </a:r>
                      <a:endParaRPr lang="en-US" sz="1400" dirty="0">
                        <a:latin typeface="Tahoma" pitchFamily="34" charset="0"/>
                        <a:ea typeface="Tahoma" pitchFamily="34" charset="0"/>
                        <a:cs typeface="Tahoma" pitchFamily="34" charset="0"/>
                      </a:endParaRPr>
                    </a:p>
                  </a:txBody>
                  <a:tcPr anchor="ctr"/>
                </a:tc>
                <a:tc>
                  <a:txBody>
                    <a:bodyPr/>
                    <a:lstStyle/>
                    <a:p>
                      <a:pPr algn="ctr"/>
                      <a:r>
                        <a:rPr lang="en-US" sz="1400" dirty="0" smtClean="0">
                          <a:latin typeface="Tahoma" pitchFamily="34" charset="0"/>
                          <a:ea typeface="Tahoma" pitchFamily="34" charset="0"/>
                          <a:cs typeface="Tahoma" pitchFamily="34" charset="0"/>
                        </a:rPr>
                        <a:t>Dual band</a:t>
                      </a:r>
                    </a:p>
                    <a:p>
                      <a:pPr algn="ctr"/>
                      <a:r>
                        <a:rPr lang="en-US" sz="1400" dirty="0" smtClean="0">
                          <a:latin typeface="Tahoma" pitchFamily="34" charset="0"/>
                          <a:ea typeface="Tahoma" pitchFamily="34" charset="0"/>
                          <a:cs typeface="Tahoma" pitchFamily="34" charset="0"/>
                        </a:rPr>
                        <a:t>4dBi antenna</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VLAN tag support</a:t>
                      </a:r>
                    </a:p>
                  </a:txBody>
                  <a:tcPr anchor="ctr"/>
                </a:tc>
              </a:tr>
              <a:tr h="11130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smtClean="0">
                        <a:latin typeface="Tahoma" pitchFamily="34" charset="0"/>
                        <a:ea typeface="Tahoma" pitchFamily="34" charset="0"/>
                        <a:cs typeface="Tahoma"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Tahoma" pitchFamily="34" charset="0"/>
                          <a:ea typeface="Tahoma" pitchFamily="34" charset="0"/>
                          <a:cs typeface="Tahoma" pitchFamily="34" charset="0"/>
                        </a:rPr>
                        <a:t>TEW-735AP</a:t>
                      </a: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itchFamily="34" charset="0"/>
                          <a:ea typeface="Tahoma" pitchFamily="34" charset="0"/>
                          <a:cs typeface="Tahoma" pitchFamily="34" charset="0"/>
                        </a:rPr>
                        <a:t>(1x) 10/100Mbps</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itchFamily="34" charset="0"/>
                          <a:ea typeface="Tahoma" pitchFamily="34" charset="0"/>
                          <a:cs typeface="Tahoma" pitchFamily="34" charset="0"/>
                        </a:rPr>
                        <a:t>(802.3af)</a:t>
                      </a:r>
                    </a:p>
                  </a:txBody>
                  <a:tcPr anchor="ctr"/>
                </a:tc>
                <a:tc>
                  <a:txBody>
                    <a:bodyPr/>
                    <a:lstStyle/>
                    <a:p>
                      <a:pPr algn="ctr"/>
                      <a:r>
                        <a:rPr lang="en-US" sz="1400" dirty="0" smtClean="0">
                          <a:latin typeface="Tahoma" pitchFamily="34" charset="0"/>
                          <a:ea typeface="Tahoma" pitchFamily="34" charset="0"/>
                          <a:cs typeface="Tahoma" pitchFamily="34" charset="0"/>
                        </a:rPr>
                        <a:t>N300</a:t>
                      </a:r>
                      <a:endParaRPr lang="en-US" sz="1400" dirty="0">
                        <a:latin typeface="Tahoma" pitchFamily="34" charset="0"/>
                        <a:ea typeface="Tahoma" pitchFamily="34" charset="0"/>
                        <a:cs typeface="Tahoma" pitchFamily="34" charset="0"/>
                      </a:endParaRPr>
                    </a:p>
                  </a:txBody>
                  <a:tcPr anchor="ctr"/>
                </a:tc>
                <a:tc>
                  <a:txBody>
                    <a:bodyPr/>
                    <a:lstStyle/>
                    <a:p>
                      <a:pPr algn="ctr"/>
                      <a:r>
                        <a:rPr lang="en-US" sz="1400" dirty="0" smtClean="0">
                          <a:latin typeface="Tahoma" pitchFamily="34" charset="0"/>
                          <a:ea typeface="Tahoma" pitchFamily="34" charset="0"/>
                          <a:cs typeface="Tahoma" pitchFamily="34" charset="0"/>
                        </a:rPr>
                        <a:t>6w</a:t>
                      </a:r>
                      <a:endParaRPr lang="en-US" sz="1400" dirty="0">
                        <a:latin typeface="Tahoma" pitchFamily="34" charset="0"/>
                        <a:ea typeface="Tahoma" pitchFamily="34" charset="0"/>
                        <a:cs typeface="Tahoma" pitchFamily="34" charset="0"/>
                      </a:endParaRPr>
                    </a:p>
                  </a:txBody>
                  <a:tcPr anchor="ctr"/>
                </a:tc>
                <a:tc>
                  <a:txBody>
                    <a:bodyPr/>
                    <a:lstStyle/>
                    <a:p>
                      <a:pPr algn="ctr"/>
                      <a:r>
                        <a:rPr lang="en-US" sz="1400" dirty="0" smtClean="0">
                          <a:latin typeface="Tahoma" pitchFamily="34" charset="0"/>
                          <a:ea typeface="Tahoma" pitchFamily="34" charset="0"/>
                          <a:cs typeface="Tahoma" pitchFamily="34" charset="0"/>
                        </a:rPr>
                        <a:t>2 4dBi</a:t>
                      </a:r>
                      <a:r>
                        <a:rPr lang="en-US" sz="1400" baseline="0" dirty="0" smtClean="0">
                          <a:latin typeface="Tahoma" pitchFamily="34" charset="0"/>
                          <a:ea typeface="Tahoma" pitchFamily="34" charset="0"/>
                          <a:cs typeface="Tahoma" pitchFamily="34" charset="0"/>
                        </a:rPr>
                        <a:t> Antennas</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Plenum rated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VLAN tag support</a:t>
                      </a:r>
                    </a:p>
                  </a:txBody>
                  <a:tcPr anchor="ctr"/>
                </a:tc>
              </a:tr>
              <a:tr h="94177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smtClean="0">
                        <a:latin typeface="Tahoma" pitchFamily="34" charset="0"/>
                        <a:ea typeface="Tahoma" pitchFamily="34" charset="0"/>
                        <a:cs typeface="Tahoma"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smtClean="0">
                        <a:latin typeface="Tahoma" pitchFamily="34" charset="0"/>
                        <a:ea typeface="Tahoma" pitchFamily="34" charset="0"/>
                        <a:cs typeface="Tahoma"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Tahoma" pitchFamily="34" charset="0"/>
                          <a:ea typeface="Tahoma" pitchFamily="34" charset="0"/>
                          <a:cs typeface="Tahoma" pitchFamily="34" charset="0"/>
                        </a:rPr>
                        <a:t>TEW-653AP</a:t>
                      </a:r>
                    </a:p>
                  </a:txBody>
                  <a:tcPr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itchFamily="34" charset="0"/>
                          <a:ea typeface="Tahoma" pitchFamily="34" charset="0"/>
                          <a:cs typeface="Tahoma" pitchFamily="34" charset="0"/>
                        </a:rPr>
                        <a:t>(1x) 10/100Mbps</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itchFamily="34" charset="0"/>
                          <a:ea typeface="Tahoma" pitchFamily="34" charset="0"/>
                          <a:cs typeface="Tahoma" pitchFamily="34" charset="0"/>
                        </a:rPr>
                        <a:t>(802.3af)</a:t>
                      </a:r>
                      <a:endParaRPr lang="en-US" sz="1400" baseline="0" dirty="0" smtClean="0">
                        <a:latin typeface="Tahoma" pitchFamily="34" charset="0"/>
                        <a:ea typeface="Tahoma" pitchFamily="34" charset="0"/>
                        <a:cs typeface="Tahoma"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itchFamily="34" charset="0"/>
                          <a:ea typeface="Tahoma" pitchFamily="34" charset="0"/>
                          <a:cs typeface="Tahoma" pitchFamily="34" charset="0"/>
                        </a:rPr>
                        <a:t>N300</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ahoma" pitchFamily="34" charset="0"/>
                          <a:ea typeface="Tahoma" pitchFamily="34" charset="0"/>
                          <a:cs typeface="Tahoma" pitchFamily="34" charset="0"/>
                        </a:rPr>
                        <a:t>6w</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4dBi  Antenna</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Tahoma" panose="020B0604030504040204" pitchFamily="34" charset="0"/>
                          <a:ea typeface="Tahoma" panose="020B0604030504040204" pitchFamily="34" charset="0"/>
                          <a:cs typeface="Tahoma" panose="020B0604030504040204" pitchFamily="34" charset="0"/>
                        </a:rPr>
                        <a:t>VLAN tag support</a:t>
                      </a:r>
                    </a:p>
                  </a:txBody>
                  <a:tcPr anchor="ctr"/>
                </a:tc>
              </a:tr>
            </a:tbl>
          </a:graphicData>
        </a:graphic>
      </p:graphicFrame>
      <p:sp>
        <p:nvSpPr>
          <p:cNvPr id="15" name="Rectangle 14"/>
          <p:cNvSpPr/>
          <p:nvPr/>
        </p:nvSpPr>
        <p:spPr>
          <a:xfrm>
            <a:off x="1535394" y="11333"/>
            <a:ext cx="6541807" cy="830997"/>
          </a:xfrm>
          <a:prstGeom prst="rect">
            <a:avLst/>
          </a:prstGeom>
        </p:spPr>
        <p:txBody>
          <a:bodyPr wrap="square">
            <a:spAutoFit/>
          </a:bodyPr>
          <a:lstStyle/>
          <a:p>
            <a:pPr>
              <a:defRPr/>
            </a:pPr>
            <a:r>
              <a:rPr lang="en-US" altLang="zh-TW" sz="4800" b="1">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802.3af/at</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6" name="Picture 2" descr="TEW-753DAP"/>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285753" y="3142159"/>
            <a:ext cx="1046307" cy="5524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W-735AP"/>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52057" y="4098076"/>
            <a:ext cx="913697" cy="63593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www.trendnet.com/images/products/photos/TEW-638PAP/TEW-638PAP_d01_2.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8553" y="2136038"/>
            <a:ext cx="660709" cy="66070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encrypted-tbn3.gstatic.com/images?q=tbn:ANd9GcRDdGA6emWILmbFIzddmLySkfCyXB_jlvGbkj4bDjmjYC2lpURd"/>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13327" y="5094455"/>
            <a:ext cx="1017308"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6300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1" y="1"/>
            <a:ext cx="6541807" cy="830997"/>
          </a:xfrm>
          <a:prstGeom prst="rect">
            <a:avLst/>
          </a:prstGeom>
        </p:spPr>
        <p:txBody>
          <a:bodyPr wrap="square">
            <a:spAutoFit/>
          </a:bodyPr>
          <a:lstStyle/>
          <a:p>
            <a:pPr>
              <a:defRPr/>
            </a:pPr>
            <a:r>
              <a:rPr lang="en-US" altLang="zh-TW"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Topics</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7" name="Content Placeholder 2"/>
          <p:cNvSpPr txBox="1">
            <a:spLocks/>
          </p:cNvSpPr>
          <p:nvPr/>
        </p:nvSpPr>
        <p:spPr bwMode="auto">
          <a:xfrm>
            <a:off x="2133600" y="1752600"/>
            <a:ext cx="6248400" cy="33528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Blip>
                <a:blip r:embed="rId2"/>
              </a:buBlip>
            </a:pPr>
            <a:r>
              <a:rPr lang="en-US" sz="2800" b="1" dirty="0">
                <a:latin typeface="Tahoma" pitchFamily="34" charset="0"/>
                <a:ea typeface="Tahoma" pitchFamily="34" charset="0"/>
                <a:cs typeface="Tahoma" pitchFamily="34" charset="0"/>
              </a:rPr>
              <a:t>Introduction to PoE	</a:t>
            </a:r>
          </a:p>
          <a:p>
            <a:pPr marL="457200" indent="-457200">
              <a:buBlip>
                <a:blip r:embed="rId2"/>
              </a:buBlip>
            </a:pPr>
            <a:r>
              <a:rPr lang="en-US" sz="2800" b="1" dirty="0">
                <a:latin typeface="Tahoma" pitchFamily="34" charset="0"/>
                <a:ea typeface="Tahoma" pitchFamily="34" charset="0"/>
                <a:cs typeface="Tahoma" pitchFamily="34" charset="0"/>
              </a:rPr>
              <a:t>TRENDnet PoE Products</a:t>
            </a:r>
          </a:p>
          <a:p>
            <a:pPr marL="857250" lvl="1" indent="-457200">
              <a:buBlip>
                <a:blip r:embed="rId2"/>
              </a:buBlip>
            </a:pPr>
            <a:r>
              <a:rPr lang="en-US" sz="2400" b="1" dirty="0">
                <a:latin typeface="Tahoma" pitchFamily="34" charset="0"/>
                <a:ea typeface="Tahoma" pitchFamily="34" charset="0"/>
                <a:cs typeface="Tahoma" pitchFamily="34" charset="0"/>
              </a:rPr>
              <a:t>802.3at or </a:t>
            </a:r>
            <a:r>
              <a:rPr lang="en-US" sz="2400" b="1" dirty="0" err="1">
                <a:latin typeface="Tahoma" pitchFamily="34" charset="0"/>
                <a:ea typeface="Tahoma" pitchFamily="34" charset="0"/>
                <a:cs typeface="Tahoma" pitchFamily="34" charset="0"/>
              </a:rPr>
              <a:t>PoE</a:t>
            </a:r>
            <a:r>
              <a:rPr lang="en-US" sz="2400" b="1" dirty="0">
                <a:latin typeface="Tahoma" pitchFamily="34" charset="0"/>
                <a:ea typeface="Tahoma" pitchFamily="34" charset="0"/>
                <a:cs typeface="Tahoma" pitchFamily="34" charset="0"/>
              </a:rPr>
              <a:t>+</a:t>
            </a:r>
          </a:p>
          <a:p>
            <a:pPr marL="857250" lvl="1" indent="-457200">
              <a:buBlip>
                <a:blip r:embed="rId2"/>
              </a:buBlip>
            </a:pPr>
            <a:r>
              <a:rPr lang="en-US" sz="2400" b="1" dirty="0">
                <a:latin typeface="Tahoma" pitchFamily="34" charset="0"/>
                <a:ea typeface="Tahoma" pitchFamily="34" charset="0"/>
                <a:cs typeface="Tahoma" pitchFamily="34" charset="0"/>
              </a:rPr>
              <a:t>802.3af standard PoE</a:t>
            </a:r>
          </a:p>
          <a:p>
            <a:pPr marL="857250" lvl="1" indent="-457200">
              <a:buBlip>
                <a:blip r:embed="rId2"/>
              </a:buBlip>
            </a:pPr>
            <a:r>
              <a:rPr lang="en-US" sz="2400" b="1" dirty="0">
                <a:latin typeface="Tahoma" pitchFamily="34" charset="0"/>
                <a:ea typeface="Tahoma" pitchFamily="34" charset="0"/>
                <a:cs typeface="Tahoma" pitchFamily="34" charset="0"/>
              </a:rPr>
              <a:t>Splitters/Injectors</a:t>
            </a:r>
          </a:p>
          <a:p>
            <a:pPr marL="857250" lvl="1" indent="-457200">
              <a:buBlip>
                <a:blip r:embed="rId2"/>
              </a:buBlip>
            </a:pPr>
            <a:r>
              <a:rPr lang="en-US" sz="2400" b="1" dirty="0">
                <a:latin typeface="Tahoma" pitchFamily="34" charset="0"/>
                <a:ea typeface="Tahoma" pitchFamily="34" charset="0"/>
                <a:cs typeface="Tahoma" pitchFamily="34" charset="0"/>
              </a:rPr>
              <a:t>IP Cameras</a:t>
            </a:r>
          </a:p>
          <a:p>
            <a:pPr marL="857250" lvl="1" indent="-457200">
              <a:buBlip>
                <a:blip r:embed="rId2"/>
              </a:buBlip>
            </a:pPr>
            <a:r>
              <a:rPr lang="en-US" sz="2400" b="1" dirty="0">
                <a:latin typeface="Tahoma" pitchFamily="34" charset="0"/>
                <a:ea typeface="Tahoma" pitchFamily="34" charset="0"/>
                <a:cs typeface="Tahoma" pitchFamily="34" charset="0"/>
              </a:rPr>
              <a:t>Wireless Access Points</a:t>
            </a:r>
          </a:p>
          <a:p>
            <a:pPr marL="457200" indent="-457200">
              <a:buBlip>
                <a:blip r:embed="rId2"/>
              </a:buBlip>
            </a:pPr>
            <a:r>
              <a:rPr lang="en-US" sz="2800" b="1" dirty="0">
                <a:latin typeface="Tahoma" pitchFamily="34" charset="0"/>
                <a:ea typeface="Tahoma" pitchFamily="34" charset="0"/>
                <a:cs typeface="Tahoma" pitchFamily="34" charset="0"/>
              </a:rPr>
              <a:t>Applications</a:t>
            </a:r>
          </a:p>
          <a:p>
            <a:pPr marL="457200" indent="-457200">
              <a:buBlip>
                <a:blip r:embed="rId2"/>
              </a:buBlip>
            </a:pPr>
            <a:r>
              <a:rPr lang="en-US" sz="2800" b="1" dirty="0">
                <a:latin typeface="Tahoma" pitchFamily="34" charset="0"/>
                <a:ea typeface="Tahoma" pitchFamily="34" charset="0"/>
                <a:cs typeface="Tahoma" pitchFamily="34" charset="0"/>
              </a:rPr>
              <a:t>TRENDnet Advantage </a:t>
            </a:r>
          </a:p>
          <a:p>
            <a:pPr marL="457200" indent="-457200">
              <a:buBlip>
                <a:blip r:embed="rId2"/>
              </a:buBlip>
            </a:pPr>
            <a:r>
              <a:rPr lang="en-US" sz="2800" b="1" dirty="0">
                <a:latin typeface="Tahoma" pitchFamily="34" charset="0"/>
                <a:ea typeface="Tahoma" pitchFamily="34" charset="0"/>
                <a:cs typeface="Tahoma" pitchFamily="34" charset="0"/>
              </a:rPr>
              <a:t>Questions</a:t>
            </a:r>
          </a:p>
        </p:txBody>
      </p:sp>
    </p:spTree>
    <p:extLst>
      <p:ext uri="{BB962C8B-B14F-4D97-AF65-F5344CB8AC3E}">
        <p14:creationId xmlns:p14="http://schemas.microsoft.com/office/powerpoint/2010/main" val="41028245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p:cNvSpPr>
            <a:spLocks noGrp="1"/>
          </p:cNvSpPr>
          <p:nvPr>
            <p:ph idx="4294967295"/>
          </p:nvPr>
        </p:nvSpPr>
        <p:spPr>
          <a:xfrm>
            <a:off x="1981200" y="1600201"/>
            <a:ext cx="8229600" cy="4525963"/>
          </a:xfrm>
          <a:prstGeom prst="rect">
            <a:avLst/>
          </a:prstGeom>
        </p:spPr>
        <p:txBody>
          <a:bodyPr/>
          <a:lstStyle/>
          <a:p>
            <a:endParaRPr lang="en-US" smtClean="0"/>
          </a:p>
          <a:p>
            <a:r>
              <a:rPr lang="en-US" smtClean="0"/>
              <a:t>Total PoE power for entire switch</a:t>
            </a:r>
          </a:p>
          <a:p>
            <a:endParaRPr lang="en-US" smtClean="0"/>
          </a:p>
          <a:p>
            <a:r>
              <a:rPr lang="en-US" smtClean="0"/>
              <a:t>Some or all ports support PoE</a:t>
            </a:r>
          </a:p>
          <a:p>
            <a:endParaRPr lang="en-US" smtClean="0"/>
          </a:p>
          <a:p>
            <a:r>
              <a:rPr lang="en-US" smtClean="0"/>
              <a:t>Total power cannot exceeded budget</a:t>
            </a:r>
          </a:p>
        </p:txBody>
      </p:sp>
      <p:sp>
        <p:nvSpPr>
          <p:cNvPr id="4" name="Footer Placeholder 3"/>
          <p:cNvSpPr>
            <a:spLocks noGrp="1"/>
          </p:cNvSpPr>
          <p:nvPr>
            <p:ph type="ftr" sz="quarter" idx="10"/>
          </p:nvPr>
        </p:nvSpPr>
        <p:spPr/>
        <p:txBody>
          <a:bodyPr/>
          <a:lstStyle/>
          <a:p>
            <a:pPr>
              <a:defRPr/>
            </a:pPr>
            <a:r>
              <a:rPr lang="en-US" smtClean="0"/>
              <a:t>TrendNet.com</a:t>
            </a:r>
            <a:endParaRPr lang="en-US"/>
          </a:p>
        </p:txBody>
      </p:sp>
      <p:sp>
        <p:nvSpPr>
          <p:cNvPr id="3174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4EBA37C9-3AA9-4145-9DD5-DF9BE75A4243}" type="slidenum">
              <a:rPr lang="en-US" sz="1400">
                <a:solidFill>
                  <a:srgbClr val="FFFFFF"/>
                </a:solidFill>
              </a:rPr>
              <a:pPr>
                <a:spcBef>
                  <a:spcPct val="0"/>
                </a:spcBef>
                <a:buClrTx/>
                <a:buSzTx/>
                <a:buFontTx/>
                <a:buNone/>
              </a:pPr>
              <a:t>20</a:t>
            </a:fld>
            <a:endParaRPr lang="en-US" sz="1400">
              <a:solidFill>
                <a:srgbClr val="FFFFFF"/>
              </a:solidFill>
            </a:endParaRPr>
          </a:p>
        </p:txBody>
      </p:sp>
      <p:pic>
        <p:nvPicPr>
          <p:cNvPr id="31750" name="Picture 2" descr="C:\Users\Bryan\AppData\Local\Microsoft\Windows\Temporary Internet Files\Content.IE5\7K904O8Y\MP900448669[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400" y="4516438"/>
            <a:ext cx="1214438" cy="182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535394" y="11333"/>
            <a:ext cx="6541807" cy="830997"/>
          </a:xfrm>
          <a:prstGeom prst="rect">
            <a:avLst/>
          </a:prstGeom>
        </p:spPr>
        <p:txBody>
          <a:bodyPr wrap="square">
            <a:spAutoFit/>
          </a:bodyPr>
          <a:lstStyle/>
          <a:p>
            <a:pPr>
              <a:defRPr/>
            </a:pPr>
            <a:r>
              <a:rPr lang="en-US" altLang="zh-TW" sz="4800" b="1" dirty="0" err="1">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r>
              <a:rPr lang="en-US" altLang="zh-TW"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Power  Budget</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1959583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Content Placeholder 2"/>
          <p:cNvSpPr>
            <a:spLocks noGrp="1"/>
          </p:cNvSpPr>
          <p:nvPr>
            <p:ph idx="4294967295"/>
          </p:nvPr>
        </p:nvSpPr>
        <p:spPr>
          <a:xfrm>
            <a:off x="1981200" y="1600201"/>
            <a:ext cx="8229600" cy="4525963"/>
          </a:xfrm>
          <a:prstGeom prst="rect">
            <a:avLst/>
          </a:prstGeom>
        </p:spPr>
        <p:txBody>
          <a:bodyPr/>
          <a:lstStyle/>
          <a:p>
            <a:endParaRPr lang="en-US" smtClean="0"/>
          </a:p>
          <a:p>
            <a:r>
              <a:rPr lang="en-US" smtClean="0"/>
              <a:t>Example – TPE-224WS</a:t>
            </a:r>
          </a:p>
          <a:p>
            <a:pPr lvl="1"/>
            <a:r>
              <a:rPr lang="en-US" smtClean="0"/>
              <a:t>24 ports, 15.4W per port, 170W budget</a:t>
            </a:r>
          </a:p>
          <a:p>
            <a:endParaRPr lang="en-US" smtClean="0"/>
          </a:p>
          <a:p>
            <a:r>
              <a:rPr lang="en-US" smtClean="0"/>
              <a:t>If all PoE devices use 15.4W</a:t>
            </a:r>
          </a:p>
          <a:p>
            <a:pPr lvl="1"/>
            <a:r>
              <a:rPr lang="en-US" smtClean="0"/>
              <a:t>170W / 15.4W =  11 PoE devices supported</a:t>
            </a:r>
          </a:p>
          <a:p>
            <a:pPr lvl="1"/>
            <a:endParaRPr lang="en-US" smtClean="0"/>
          </a:p>
          <a:p>
            <a:r>
              <a:rPr lang="en-US" smtClean="0"/>
              <a:t>Lower PoE requirement = more devices</a:t>
            </a:r>
          </a:p>
        </p:txBody>
      </p:sp>
      <p:sp>
        <p:nvSpPr>
          <p:cNvPr id="3277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626D9FC5-00E9-4BF6-81C9-135F44372B84}" type="slidenum">
              <a:rPr lang="en-US" sz="1400">
                <a:solidFill>
                  <a:srgbClr val="FFFFFF"/>
                </a:solidFill>
              </a:rPr>
              <a:pPr>
                <a:spcBef>
                  <a:spcPct val="0"/>
                </a:spcBef>
                <a:buClrTx/>
                <a:buSzTx/>
                <a:buFontTx/>
                <a:buNone/>
              </a:pPr>
              <a:t>21</a:t>
            </a:fld>
            <a:endParaRPr lang="en-US" sz="1400">
              <a:solidFill>
                <a:srgbClr val="FFFFFF"/>
              </a:solidFill>
            </a:endParaRPr>
          </a:p>
        </p:txBody>
      </p:sp>
      <p:pic>
        <p:nvPicPr>
          <p:cNvPr id="32774" name="Picture 2" descr="C:\Users\Bryan\AppData\Local\Microsoft\Windows\Temporary Internet Files\Content.IE5\8E3QQNM3\MP90040898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7800" y="25146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535394" y="11333"/>
            <a:ext cx="6541807" cy="830997"/>
          </a:xfrm>
          <a:prstGeom prst="rect">
            <a:avLst/>
          </a:prstGeom>
        </p:spPr>
        <p:txBody>
          <a:bodyPr wrap="square">
            <a:spAutoFit/>
          </a:bodyPr>
          <a:lstStyle/>
          <a:p>
            <a:pPr>
              <a:defRPr/>
            </a:pPr>
            <a:r>
              <a:rPr lang="en-US" altLang="zh-TW" sz="4800" b="1" dirty="0" err="1">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r>
              <a:rPr lang="en-US" altLang="zh-TW"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Power  Budget</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9176717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626D9FC5-00E9-4BF6-81C9-135F44372B84}" type="slidenum">
              <a:rPr lang="en-US" sz="1400">
                <a:solidFill>
                  <a:srgbClr val="FFFFFF"/>
                </a:solidFill>
              </a:rPr>
              <a:pPr>
                <a:spcBef>
                  <a:spcPct val="0"/>
                </a:spcBef>
                <a:buClrTx/>
                <a:buSzTx/>
                <a:buFontTx/>
                <a:buNone/>
              </a:pPr>
              <a:t>22</a:t>
            </a:fld>
            <a:endParaRPr lang="en-US" sz="1400">
              <a:solidFill>
                <a:srgbClr val="FFFFFF"/>
              </a:solidFill>
            </a:endParaRPr>
          </a:p>
        </p:txBody>
      </p:sp>
      <p:sp>
        <p:nvSpPr>
          <p:cNvPr id="8" name="Rectangle 7"/>
          <p:cNvSpPr/>
          <p:nvPr/>
        </p:nvSpPr>
        <p:spPr>
          <a:xfrm>
            <a:off x="1535394" y="11333"/>
            <a:ext cx="6541807" cy="584775"/>
          </a:xfrm>
          <a:prstGeom prst="rect">
            <a:avLst/>
          </a:prstGeom>
        </p:spPr>
        <p:txBody>
          <a:bodyPr wrap="square">
            <a:spAutoFit/>
          </a:bodyPr>
          <a:lstStyle/>
          <a:p>
            <a:pPr>
              <a:defRPr/>
            </a:pPr>
            <a:r>
              <a:rPr lang="en-US" altLang="zh-TW" sz="3200" b="1" dirty="0" err="1">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PoE</a:t>
            </a:r>
            <a:r>
              <a:rPr lang="en-US" altLang="zh-TW" sz="32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Power  Budget Calculator</a:t>
            </a:r>
            <a:endParaRPr lang="en-US" sz="32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3" name="Picture 2"/>
          <p:cNvPicPr>
            <a:picLocks noChangeAspect="1"/>
          </p:cNvPicPr>
          <p:nvPr/>
        </p:nvPicPr>
        <p:blipFill>
          <a:blip r:embed="rId2"/>
          <a:stretch>
            <a:fillRect/>
          </a:stretch>
        </p:blipFill>
        <p:spPr>
          <a:xfrm>
            <a:off x="1781175" y="1600200"/>
            <a:ext cx="5734050" cy="3867150"/>
          </a:xfrm>
          <a:prstGeom prst="rect">
            <a:avLst/>
          </a:prstGeom>
        </p:spPr>
      </p:pic>
      <p:sp>
        <p:nvSpPr>
          <p:cNvPr id="9" name="Rectangle 8"/>
          <p:cNvSpPr/>
          <p:nvPr/>
        </p:nvSpPr>
        <p:spPr>
          <a:xfrm>
            <a:off x="5834997" y="711201"/>
            <a:ext cx="6541807" cy="584775"/>
          </a:xfrm>
          <a:prstGeom prst="rect">
            <a:avLst/>
          </a:prstGeom>
        </p:spPr>
        <p:txBody>
          <a:bodyPr wrap="square">
            <a:spAutoFit/>
          </a:bodyPr>
          <a:lstStyle/>
          <a:p>
            <a:pPr>
              <a:defRPr/>
            </a:pPr>
            <a:r>
              <a:rPr lang="en-US" altLang="zh-TW" sz="32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Coming soon…</a:t>
            </a:r>
            <a:endParaRPr lang="en-US" sz="32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3074" name="Picture 2" descr="http://newyorkminutemag.com/wp-content/uploads/2013/10/happy-profess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2790823"/>
            <a:ext cx="3051422"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5166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52600" y="990601"/>
            <a:ext cx="8686800" cy="5172075"/>
          </a:xfrm>
          <a:prstGeom prst="rect">
            <a:avLst/>
          </a:prstGeom>
        </p:spPr>
      </p:pic>
      <p:sp>
        <p:nvSpPr>
          <p:cNvPr id="7" name="Rectangle 6"/>
          <p:cNvSpPr/>
          <p:nvPr/>
        </p:nvSpPr>
        <p:spPr>
          <a:xfrm>
            <a:off x="1535394" y="11333"/>
            <a:ext cx="6541807" cy="830997"/>
          </a:xfrm>
          <a:prstGeom prst="rect">
            <a:avLst/>
          </a:prstGeom>
        </p:spPr>
        <p:txBody>
          <a:bodyPr wrap="square">
            <a:spAutoFit/>
          </a:bodyPr>
          <a:lstStyle/>
          <a:p>
            <a:pPr>
              <a:defRPr/>
            </a:pPr>
            <a:r>
              <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TPE-1620WS</a:t>
            </a:r>
          </a:p>
        </p:txBody>
      </p:sp>
    </p:spTree>
    <p:extLst>
      <p:ext uri="{BB962C8B-B14F-4D97-AF65-F5344CB8AC3E}">
        <p14:creationId xmlns:p14="http://schemas.microsoft.com/office/powerpoint/2010/main" val="407488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648200" y="76201"/>
            <a:ext cx="5943600" cy="6544545"/>
          </a:xfrm>
          <a:prstGeom prst="rect">
            <a:avLst/>
          </a:prstGeom>
        </p:spPr>
      </p:pic>
      <p:pic>
        <p:nvPicPr>
          <p:cNvPr id="6" name="Picture 5"/>
          <p:cNvPicPr>
            <a:picLocks noChangeAspect="1"/>
          </p:cNvPicPr>
          <p:nvPr/>
        </p:nvPicPr>
        <p:blipFill>
          <a:blip r:embed="rId3"/>
          <a:stretch>
            <a:fillRect/>
          </a:stretch>
        </p:blipFill>
        <p:spPr>
          <a:xfrm>
            <a:off x="8001000" y="76200"/>
            <a:ext cx="2590800" cy="476250"/>
          </a:xfrm>
          <a:prstGeom prst="rect">
            <a:avLst/>
          </a:prstGeom>
        </p:spPr>
      </p:pic>
      <p:sp>
        <p:nvSpPr>
          <p:cNvPr id="4" name="Rectangle 3"/>
          <p:cNvSpPr/>
          <p:nvPr/>
        </p:nvSpPr>
        <p:spPr>
          <a:xfrm>
            <a:off x="1535394" y="11333"/>
            <a:ext cx="6541807" cy="830997"/>
          </a:xfrm>
          <a:prstGeom prst="rect">
            <a:avLst/>
          </a:prstGeom>
        </p:spPr>
        <p:txBody>
          <a:bodyPr wrap="square">
            <a:spAutoFit/>
          </a:bodyPr>
          <a:lstStyle/>
          <a:p>
            <a:pPr>
              <a:defRPr/>
            </a:pPr>
            <a:r>
              <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GUI</a:t>
            </a:r>
          </a:p>
        </p:txBody>
      </p:sp>
    </p:spTree>
    <p:extLst>
      <p:ext uri="{BB962C8B-B14F-4D97-AF65-F5344CB8AC3E}">
        <p14:creationId xmlns:p14="http://schemas.microsoft.com/office/powerpoint/2010/main" val="213620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5394" y="11333"/>
            <a:ext cx="1512607" cy="830997"/>
          </a:xfrm>
          <a:prstGeom prst="rect">
            <a:avLst/>
          </a:prstGeom>
        </p:spPr>
        <p:txBody>
          <a:bodyPr wrap="square">
            <a:spAutoFit/>
          </a:bodyPr>
          <a:lstStyle/>
          <a:p>
            <a:pPr>
              <a:defRPr/>
            </a:pPr>
            <a:r>
              <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GUI</a:t>
            </a:r>
          </a:p>
        </p:txBody>
      </p:sp>
      <p:pic>
        <p:nvPicPr>
          <p:cNvPr id="4" name="Picture 3"/>
          <p:cNvPicPr>
            <a:picLocks noChangeAspect="1"/>
          </p:cNvPicPr>
          <p:nvPr/>
        </p:nvPicPr>
        <p:blipFill>
          <a:blip r:embed="rId2"/>
          <a:stretch>
            <a:fillRect/>
          </a:stretch>
        </p:blipFill>
        <p:spPr>
          <a:xfrm>
            <a:off x="3429000" y="152401"/>
            <a:ext cx="7067550" cy="6318937"/>
          </a:xfrm>
          <a:prstGeom prst="rect">
            <a:avLst/>
          </a:prstGeom>
        </p:spPr>
      </p:pic>
      <p:pic>
        <p:nvPicPr>
          <p:cNvPr id="1026" name="Picture 2" descr="TV-IP672P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1" y="4495801"/>
            <a:ext cx="711093" cy="5119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28801" y="5007787"/>
            <a:ext cx="851515" cy="215444"/>
          </a:xfrm>
          <a:prstGeom prst="rect">
            <a:avLst/>
          </a:prstGeom>
          <a:noFill/>
        </p:spPr>
        <p:txBody>
          <a:bodyPr wrap="none" rtlCol="0">
            <a:spAutoFit/>
          </a:bodyPr>
          <a:lstStyle/>
          <a:p>
            <a:r>
              <a:rPr lang="en-US" sz="800" dirty="0"/>
              <a:t>672 = 9W Max</a:t>
            </a:r>
          </a:p>
        </p:txBody>
      </p:sp>
      <p:pic>
        <p:nvPicPr>
          <p:cNvPr id="1027" name="Picture 3" descr="TEW-735AP_0429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7401" y="3581401"/>
            <a:ext cx="461711" cy="32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828801" y="3916641"/>
            <a:ext cx="851515" cy="215444"/>
          </a:xfrm>
          <a:prstGeom prst="rect">
            <a:avLst/>
          </a:prstGeom>
          <a:noFill/>
        </p:spPr>
        <p:txBody>
          <a:bodyPr wrap="none" rtlCol="0">
            <a:spAutoFit/>
          </a:bodyPr>
          <a:lstStyle/>
          <a:p>
            <a:r>
              <a:rPr lang="en-US" sz="800" dirty="0"/>
              <a:t>735 = 6W Max</a:t>
            </a:r>
          </a:p>
        </p:txBody>
      </p:sp>
    </p:spTree>
    <p:extLst>
      <p:ext uri="{BB962C8B-B14F-4D97-AF65-F5344CB8AC3E}">
        <p14:creationId xmlns:p14="http://schemas.microsoft.com/office/powerpoint/2010/main" val="20280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animEffect transition="in" filter="fade">
                                      <p:cBhvr>
                                        <p:cTn id="19" dur="1000"/>
                                        <p:tgtEl>
                                          <p:spTgt spid="1027"/>
                                        </p:tgtEl>
                                      </p:cBhvr>
                                    </p:animEffect>
                                    <p:anim calcmode="lin" valueType="num">
                                      <p:cBhvr>
                                        <p:cTn id="20" dur="1000" fill="hold"/>
                                        <p:tgtEl>
                                          <p:spTgt spid="1027"/>
                                        </p:tgtEl>
                                        <p:attrNameLst>
                                          <p:attrName>ppt_x</p:attrName>
                                        </p:attrNameLst>
                                      </p:cBhvr>
                                      <p:tavLst>
                                        <p:tav tm="0">
                                          <p:val>
                                            <p:strVal val="#ppt_x"/>
                                          </p:val>
                                        </p:tav>
                                        <p:tav tm="100000">
                                          <p:val>
                                            <p:strVal val="#ppt_x"/>
                                          </p:val>
                                        </p:tav>
                                      </p:tavLst>
                                    </p:anim>
                                    <p:anim calcmode="lin" valueType="num">
                                      <p:cBhvr>
                                        <p:cTn id="21" dur="1000" fill="hold"/>
                                        <p:tgtEl>
                                          <p:spTgt spid="102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422072" y="152400"/>
            <a:ext cx="7074478" cy="6318937"/>
          </a:xfrm>
          <a:prstGeom prst="rect">
            <a:avLst/>
          </a:prstGeom>
        </p:spPr>
      </p:pic>
      <p:sp>
        <p:nvSpPr>
          <p:cNvPr id="4" name="Rectangle 3"/>
          <p:cNvSpPr/>
          <p:nvPr/>
        </p:nvSpPr>
        <p:spPr>
          <a:xfrm>
            <a:off x="1535394" y="11333"/>
            <a:ext cx="1512607" cy="830997"/>
          </a:xfrm>
          <a:prstGeom prst="rect">
            <a:avLst/>
          </a:prstGeom>
        </p:spPr>
        <p:txBody>
          <a:bodyPr wrap="square">
            <a:spAutoFit/>
          </a:bodyPr>
          <a:lstStyle/>
          <a:p>
            <a:pPr>
              <a:defRPr/>
            </a:pPr>
            <a:r>
              <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GUI</a:t>
            </a:r>
          </a:p>
        </p:txBody>
      </p:sp>
    </p:spTree>
    <p:extLst>
      <p:ext uri="{BB962C8B-B14F-4D97-AF65-F5344CB8AC3E}">
        <p14:creationId xmlns:p14="http://schemas.microsoft.com/office/powerpoint/2010/main" val="37990125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71800" y="76200"/>
            <a:ext cx="7600950" cy="6407976"/>
          </a:xfrm>
          <a:prstGeom prst="rect">
            <a:avLst/>
          </a:prstGeom>
        </p:spPr>
      </p:pic>
      <p:sp>
        <p:nvSpPr>
          <p:cNvPr id="3" name="Rectangle 2"/>
          <p:cNvSpPr/>
          <p:nvPr/>
        </p:nvSpPr>
        <p:spPr>
          <a:xfrm>
            <a:off x="1535394" y="11333"/>
            <a:ext cx="1512607" cy="830997"/>
          </a:xfrm>
          <a:prstGeom prst="rect">
            <a:avLst/>
          </a:prstGeom>
        </p:spPr>
        <p:txBody>
          <a:bodyPr wrap="square">
            <a:spAutoFit/>
          </a:bodyPr>
          <a:lstStyle/>
          <a:p>
            <a:pPr>
              <a:defRPr/>
            </a:pPr>
            <a:r>
              <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GUI</a:t>
            </a:r>
          </a:p>
        </p:txBody>
      </p:sp>
    </p:spTree>
    <p:extLst>
      <p:ext uri="{BB962C8B-B14F-4D97-AF65-F5344CB8AC3E}">
        <p14:creationId xmlns:p14="http://schemas.microsoft.com/office/powerpoint/2010/main" val="20783050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71888" y="1866900"/>
            <a:ext cx="4848225" cy="3124200"/>
          </a:xfrm>
          <a:prstGeom prst="rect">
            <a:avLst/>
          </a:prstGeom>
        </p:spPr>
      </p:pic>
      <p:sp>
        <p:nvSpPr>
          <p:cNvPr id="5" name="Rectangle 4"/>
          <p:cNvSpPr/>
          <p:nvPr/>
        </p:nvSpPr>
        <p:spPr>
          <a:xfrm>
            <a:off x="1535394" y="11333"/>
            <a:ext cx="6541807" cy="830997"/>
          </a:xfrm>
          <a:prstGeom prst="rect">
            <a:avLst/>
          </a:prstGeom>
        </p:spPr>
        <p:txBody>
          <a:bodyPr wrap="square">
            <a:spAutoFit/>
          </a:bodyPr>
          <a:lstStyle/>
          <a:p>
            <a:pPr>
              <a:defRPr/>
            </a:pPr>
            <a:r>
              <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TPE-224WS</a:t>
            </a:r>
          </a:p>
        </p:txBody>
      </p:sp>
    </p:spTree>
    <p:extLst>
      <p:ext uri="{BB962C8B-B14F-4D97-AF65-F5344CB8AC3E}">
        <p14:creationId xmlns:p14="http://schemas.microsoft.com/office/powerpoint/2010/main" val="40474626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35394" y="11333"/>
            <a:ext cx="6541807" cy="830997"/>
          </a:xfrm>
          <a:prstGeom prst="rect">
            <a:avLst/>
          </a:prstGeom>
        </p:spPr>
        <p:txBody>
          <a:bodyPr wrap="square">
            <a:spAutoFit/>
          </a:bodyPr>
          <a:lstStyle/>
          <a:p>
            <a:pPr>
              <a:defRPr/>
            </a:pPr>
            <a:r>
              <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TPE-224WS</a:t>
            </a:r>
          </a:p>
        </p:txBody>
      </p:sp>
      <p:pic>
        <p:nvPicPr>
          <p:cNvPr id="4" name="Picture 3"/>
          <p:cNvPicPr>
            <a:picLocks noChangeAspect="1"/>
          </p:cNvPicPr>
          <p:nvPr/>
        </p:nvPicPr>
        <p:blipFill>
          <a:blip r:embed="rId2"/>
          <a:stretch>
            <a:fillRect/>
          </a:stretch>
        </p:blipFill>
        <p:spPr>
          <a:xfrm>
            <a:off x="2514600" y="990601"/>
            <a:ext cx="7143750" cy="5210175"/>
          </a:xfrm>
          <a:prstGeom prst="rect">
            <a:avLst/>
          </a:prstGeom>
        </p:spPr>
      </p:pic>
      <p:sp>
        <p:nvSpPr>
          <p:cNvPr id="5" name="Rectangle 4"/>
          <p:cNvSpPr/>
          <p:nvPr/>
        </p:nvSpPr>
        <p:spPr>
          <a:xfrm>
            <a:off x="5192994" y="11333"/>
            <a:ext cx="1512607" cy="830997"/>
          </a:xfrm>
          <a:prstGeom prst="rect">
            <a:avLst/>
          </a:prstGeom>
        </p:spPr>
        <p:txBody>
          <a:bodyPr wrap="square">
            <a:spAutoFit/>
          </a:bodyPr>
          <a:lstStyle/>
          <a:p>
            <a:pPr>
              <a:defRPr/>
            </a:pPr>
            <a:r>
              <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GUI</a:t>
            </a:r>
          </a:p>
        </p:txBody>
      </p:sp>
    </p:spTree>
    <p:extLst>
      <p:ext uri="{BB962C8B-B14F-4D97-AF65-F5344CB8AC3E}">
        <p14:creationId xmlns:p14="http://schemas.microsoft.com/office/powerpoint/2010/main" val="5743717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35394" y="11333"/>
            <a:ext cx="6541807" cy="830997"/>
          </a:xfrm>
          <a:prstGeom prst="rect">
            <a:avLst/>
          </a:prstGeom>
        </p:spPr>
        <p:txBody>
          <a:bodyPr wrap="square">
            <a:spAutoFit/>
          </a:bodyPr>
          <a:lstStyle/>
          <a:p>
            <a:pPr>
              <a:defRPr/>
            </a:pPr>
            <a:r>
              <a:rPr lang="en-US" altLang="zh-TW"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Introduction</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Rectangle 2"/>
          <p:cNvSpPr txBox="1">
            <a:spLocks noChangeArrowheads="1"/>
          </p:cNvSpPr>
          <p:nvPr/>
        </p:nvSpPr>
        <p:spPr bwMode="auto">
          <a:xfrm>
            <a:off x="838200" y="1524000"/>
            <a:ext cx="8229600" cy="20875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charset="0"/>
              <a:buNone/>
            </a:pPr>
            <a:r>
              <a:rPr lang="en-US" sz="2800" b="1" dirty="0">
                <a:latin typeface="Tahoma" pitchFamily="34" charset="0"/>
                <a:ea typeface="Tahoma" pitchFamily="34" charset="0"/>
                <a:cs typeface="Tahoma" pitchFamily="34" charset="0"/>
              </a:rPr>
              <a:t>What is Power over Ethernet (</a:t>
            </a:r>
            <a:r>
              <a:rPr lang="en-US" sz="2800" b="1" dirty="0" err="1">
                <a:latin typeface="Tahoma" pitchFamily="34" charset="0"/>
                <a:ea typeface="Tahoma" pitchFamily="34" charset="0"/>
                <a:cs typeface="Tahoma" pitchFamily="34" charset="0"/>
              </a:rPr>
              <a:t>PoE</a:t>
            </a:r>
            <a:r>
              <a:rPr lang="en-US" sz="2800" b="1" dirty="0">
                <a:latin typeface="Tahoma" pitchFamily="34" charset="0"/>
                <a:ea typeface="Tahoma" pitchFamily="34" charset="0"/>
                <a:cs typeface="Tahoma" pitchFamily="34" charset="0"/>
              </a:rPr>
              <a:t>)?</a:t>
            </a:r>
          </a:p>
          <a:p>
            <a:pPr lvl="1">
              <a:buFont typeface="Arial" charset="0"/>
              <a:buBlip>
                <a:blip r:embed="rId3"/>
              </a:buBlip>
            </a:pPr>
            <a:r>
              <a:rPr lang="en-US" sz="2400" dirty="0" err="1">
                <a:latin typeface="Tahoma" pitchFamily="34" charset="0"/>
                <a:ea typeface="Tahoma" pitchFamily="34" charset="0"/>
                <a:cs typeface="Tahoma" pitchFamily="34" charset="0"/>
              </a:rPr>
              <a:t>PoE</a:t>
            </a:r>
            <a:r>
              <a:rPr lang="en-US" sz="2400" dirty="0">
                <a:latin typeface="Tahoma" pitchFamily="34" charset="0"/>
                <a:ea typeface="Tahoma" pitchFamily="34" charset="0"/>
                <a:cs typeface="Tahoma" pitchFamily="34" charset="0"/>
              </a:rPr>
              <a:t> technology describes any system that transmits electrical power, in addition to data, to remote devices over standard twisted-pair wire in an Ethernet network. </a:t>
            </a:r>
          </a:p>
        </p:txBody>
      </p:sp>
      <p:pic>
        <p:nvPicPr>
          <p:cNvPr id="1026" name="Picture 2" descr="http://www.dansdata.com/images/io072/super_poe_128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2400" y="3505200"/>
            <a:ext cx="4495800" cy="309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1881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52800" y="838201"/>
            <a:ext cx="6002288" cy="5753863"/>
          </a:xfrm>
          <a:prstGeom prst="rect">
            <a:avLst/>
          </a:prstGeom>
        </p:spPr>
      </p:pic>
      <p:sp>
        <p:nvSpPr>
          <p:cNvPr id="6" name="Rectangle 5"/>
          <p:cNvSpPr/>
          <p:nvPr/>
        </p:nvSpPr>
        <p:spPr>
          <a:xfrm>
            <a:off x="1535394" y="11333"/>
            <a:ext cx="6541807" cy="830997"/>
          </a:xfrm>
          <a:prstGeom prst="rect">
            <a:avLst/>
          </a:prstGeom>
        </p:spPr>
        <p:txBody>
          <a:bodyPr wrap="square">
            <a:spAutoFit/>
          </a:bodyPr>
          <a:lstStyle/>
          <a:p>
            <a:pPr>
              <a:defRPr/>
            </a:pPr>
            <a:r>
              <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TPE-224WS</a:t>
            </a:r>
          </a:p>
        </p:txBody>
      </p:sp>
      <p:sp>
        <p:nvSpPr>
          <p:cNvPr id="7" name="Rectangle 6"/>
          <p:cNvSpPr/>
          <p:nvPr/>
        </p:nvSpPr>
        <p:spPr>
          <a:xfrm>
            <a:off x="5192994" y="11333"/>
            <a:ext cx="1512607" cy="830997"/>
          </a:xfrm>
          <a:prstGeom prst="rect">
            <a:avLst/>
          </a:prstGeom>
        </p:spPr>
        <p:txBody>
          <a:bodyPr wrap="square">
            <a:spAutoFit/>
          </a:bodyPr>
          <a:lstStyle/>
          <a:p>
            <a:pPr>
              <a:defRPr/>
            </a:pPr>
            <a:r>
              <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GUI</a:t>
            </a:r>
          </a:p>
        </p:txBody>
      </p:sp>
    </p:spTree>
    <p:extLst>
      <p:ext uri="{BB962C8B-B14F-4D97-AF65-F5344CB8AC3E}">
        <p14:creationId xmlns:p14="http://schemas.microsoft.com/office/powerpoint/2010/main" val="19783873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5050" y="1309688"/>
            <a:ext cx="7581900" cy="4238625"/>
          </a:xfrm>
          <a:prstGeom prst="rect">
            <a:avLst/>
          </a:prstGeom>
        </p:spPr>
      </p:pic>
      <p:sp>
        <p:nvSpPr>
          <p:cNvPr id="5" name="Rectangle 4"/>
          <p:cNvSpPr/>
          <p:nvPr/>
        </p:nvSpPr>
        <p:spPr>
          <a:xfrm>
            <a:off x="1535394" y="11333"/>
            <a:ext cx="6541807" cy="830997"/>
          </a:xfrm>
          <a:prstGeom prst="rect">
            <a:avLst/>
          </a:prstGeom>
        </p:spPr>
        <p:txBody>
          <a:bodyPr wrap="square">
            <a:spAutoFit/>
          </a:bodyPr>
          <a:lstStyle/>
          <a:p>
            <a:pPr>
              <a:defRPr/>
            </a:pPr>
            <a:r>
              <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TPE-224WS</a:t>
            </a:r>
          </a:p>
        </p:txBody>
      </p:sp>
      <p:sp>
        <p:nvSpPr>
          <p:cNvPr id="6" name="Rectangle 5"/>
          <p:cNvSpPr/>
          <p:nvPr/>
        </p:nvSpPr>
        <p:spPr>
          <a:xfrm>
            <a:off x="5192994" y="11333"/>
            <a:ext cx="1512607" cy="830997"/>
          </a:xfrm>
          <a:prstGeom prst="rect">
            <a:avLst/>
          </a:prstGeom>
        </p:spPr>
        <p:txBody>
          <a:bodyPr wrap="square">
            <a:spAutoFit/>
          </a:bodyPr>
          <a:lstStyle/>
          <a:p>
            <a:pPr>
              <a:defRPr/>
            </a:pPr>
            <a:r>
              <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GUI</a:t>
            </a:r>
          </a:p>
        </p:txBody>
      </p:sp>
    </p:spTree>
    <p:extLst>
      <p:ext uri="{BB962C8B-B14F-4D97-AF65-F5344CB8AC3E}">
        <p14:creationId xmlns:p14="http://schemas.microsoft.com/office/powerpoint/2010/main" val="3965381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Line 3"/>
          <p:cNvSpPr>
            <a:spLocks noChangeShapeType="1"/>
          </p:cNvSpPr>
          <p:nvPr/>
        </p:nvSpPr>
        <p:spPr bwMode="auto">
          <a:xfrm>
            <a:off x="3086101" y="5105400"/>
            <a:ext cx="936625"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3252" name="Line 4"/>
          <p:cNvSpPr>
            <a:spLocks noChangeShapeType="1"/>
          </p:cNvSpPr>
          <p:nvPr/>
        </p:nvSpPr>
        <p:spPr bwMode="auto">
          <a:xfrm>
            <a:off x="3159126" y="51054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3253" name="Line 5"/>
          <p:cNvSpPr>
            <a:spLocks noChangeShapeType="1"/>
          </p:cNvSpPr>
          <p:nvPr/>
        </p:nvSpPr>
        <p:spPr bwMode="auto">
          <a:xfrm>
            <a:off x="3446463" y="5105400"/>
            <a:ext cx="144462"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3254" name="Line 6"/>
          <p:cNvSpPr>
            <a:spLocks noChangeShapeType="1"/>
          </p:cNvSpPr>
          <p:nvPr/>
        </p:nvSpPr>
        <p:spPr bwMode="auto">
          <a:xfrm>
            <a:off x="3733801" y="51054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3255" name="Line 7"/>
          <p:cNvSpPr>
            <a:spLocks noChangeShapeType="1"/>
          </p:cNvSpPr>
          <p:nvPr/>
        </p:nvSpPr>
        <p:spPr bwMode="auto">
          <a:xfrm>
            <a:off x="4033839" y="3200400"/>
            <a:ext cx="4535487"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3256" name="Line 8"/>
          <p:cNvSpPr>
            <a:spLocks noChangeShapeType="1"/>
          </p:cNvSpPr>
          <p:nvPr/>
        </p:nvSpPr>
        <p:spPr bwMode="auto">
          <a:xfrm>
            <a:off x="4826001" y="32004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3257" name="Line 9"/>
          <p:cNvSpPr>
            <a:spLocks noChangeShapeType="1"/>
          </p:cNvSpPr>
          <p:nvPr/>
        </p:nvSpPr>
        <p:spPr bwMode="auto">
          <a:xfrm>
            <a:off x="5113338" y="3200400"/>
            <a:ext cx="144462"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3258" name="Line 10"/>
          <p:cNvSpPr>
            <a:spLocks noChangeShapeType="1"/>
          </p:cNvSpPr>
          <p:nvPr/>
        </p:nvSpPr>
        <p:spPr bwMode="auto">
          <a:xfrm>
            <a:off x="5400676" y="32004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3259" name="Line 11"/>
          <p:cNvSpPr>
            <a:spLocks noChangeShapeType="1"/>
          </p:cNvSpPr>
          <p:nvPr/>
        </p:nvSpPr>
        <p:spPr bwMode="auto">
          <a:xfrm>
            <a:off x="5689601" y="32004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3260" name="Line 12"/>
          <p:cNvSpPr>
            <a:spLocks noChangeShapeType="1"/>
          </p:cNvSpPr>
          <p:nvPr/>
        </p:nvSpPr>
        <p:spPr bwMode="auto">
          <a:xfrm>
            <a:off x="6553201" y="32004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3261" name="Line 13"/>
          <p:cNvSpPr>
            <a:spLocks noChangeShapeType="1"/>
          </p:cNvSpPr>
          <p:nvPr/>
        </p:nvSpPr>
        <p:spPr bwMode="auto">
          <a:xfrm>
            <a:off x="6265863" y="3200400"/>
            <a:ext cx="144462"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3262" name="Line 14"/>
          <p:cNvSpPr>
            <a:spLocks noChangeShapeType="1"/>
          </p:cNvSpPr>
          <p:nvPr/>
        </p:nvSpPr>
        <p:spPr bwMode="auto">
          <a:xfrm>
            <a:off x="5978526" y="32004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3263" name="Line 15"/>
          <p:cNvSpPr>
            <a:spLocks noChangeShapeType="1"/>
          </p:cNvSpPr>
          <p:nvPr/>
        </p:nvSpPr>
        <p:spPr bwMode="auto">
          <a:xfrm>
            <a:off x="4537076" y="32004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3264" name="Line 16"/>
          <p:cNvSpPr>
            <a:spLocks noChangeShapeType="1"/>
          </p:cNvSpPr>
          <p:nvPr/>
        </p:nvSpPr>
        <p:spPr bwMode="auto">
          <a:xfrm>
            <a:off x="4248151" y="32004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3265" name="Line 17"/>
          <p:cNvSpPr>
            <a:spLocks noChangeShapeType="1"/>
          </p:cNvSpPr>
          <p:nvPr/>
        </p:nvSpPr>
        <p:spPr bwMode="auto">
          <a:xfrm>
            <a:off x="6710364" y="3390901"/>
            <a:ext cx="287337" cy="576263"/>
          </a:xfrm>
          <a:prstGeom prst="line">
            <a:avLst/>
          </a:prstGeom>
          <a:noFill/>
          <a:ln w="9525">
            <a:solidFill>
              <a:schemeClr val="tx1"/>
            </a:solidFill>
            <a:round/>
            <a:headEnd type="triangle" w="med" len="med"/>
            <a:tailEnd/>
          </a:ln>
        </p:spPr>
        <p:txBody>
          <a:bodyPr/>
          <a:lstStyle/>
          <a:p>
            <a:endParaRPr lang="en-US">
              <a:latin typeface="Tahoma" pitchFamily="34" charset="0"/>
              <a:ea typeface="Tahoma" pitchFamily="34" charset="0"/>
              <a:cs typeface="Tahoma" pitchFamily="34" charset="0"/>
            </a:endParaRPr>
          </a:p>
        </p:txBody>
      </p:sp>
      <p:sp>
        <p:nvSpPr>
          <p:cNvPr id="53266" name="Line 18"/>
          <p:cNvSpPr>
            <a:spLocks noChangeShapeType="1"/>
          </p:cNvSpPr>
          <p:nvPr/>
        </p:nvSpPr>
        <p:spPr bwMode="auto">
          <a:xfrm>
            <a:off x="6840538" y="3200400"/>
            <a:ext cx="144462"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3267" name="Line 19"/>
          <p:cNvSpPr>
            <a:spLocks noChangeShapeType="1"/>
          </p:cNvSpPr>
          <p:nvPr/>
        </p:nvSpPr>
        <p:spPr bwMode="auto">
          <a:xfrm>
            <a:off x="7127876" y="32004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3268" name="Line 20"/>
          <p:cNvSpPr>
            <a:spLocks noChangeShapeType="1"/>
          </p:cNvSpPr>
          <p:nvPr/>
        </p:nvSpPr>
        <p:spPr bwMode="auto">
          <a:xfrm>
            <a:off x="7415213" y="3200400"/>
            <a:ext cx="144462"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3269" name="Line 21"/>
          <p:cNvSpPr>
            <a:spLocks noChangeShapeType="1"/>
          </p:cNvSpPr>
          <p:nvPr/>
        </p:nvSpPr>
        <p:spPr bwMode="auto">
          <a:xfrm>
            <a:off x="7702551" y="32004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3270" name="Line 22"/>
          <p:cNvSpPr>
            <a:spLocks noChangeShapeType="1"/>
          </p:cNvSpPr>
          <p:nvPr/>
        </p:nvSpPr>
        <p:spPr bwMode="auto">
          <a:xfrm>
            <a:off x="7989888" y="3200400"/>
            <a:ext cx="144462"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3271" name="Line 23"/>
          <p:cNvSpPr>
            <a:spLocks noChangeShapeType="1"/>
          </p:cNvSpPr>
          <p:nvPr/>
        </p:nvSpPr>
        <p:spPr bwMode="auto">
          <a:xfrm>
            <a:off x="8277226" y="32004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3273" name="Rectangle 25"/>
          <p:cNvSpPr>
            <a:spLocks noChangeArrowheads="1"/>
          </p:cNvSpPr>
          <p:nvPr/>
        </p:nvSpPr>
        <p:spPr bwMode="auto">
          <a:xfrm>
            <a:off x="2514600" y="1676400"/>
            <a:ext cx="2234394" cy="729430"/>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dirty="0">
                <a:latin typeface="Tahoma" pitchFamily="34" charset="0"/>
                <a:ea typeface="Tahoma" pitchFamily="34" charset="0"/>
                <a:cs typeface="Tahoma" pitchFamily="34" charset="0"/>
              </a:rPr>
              <a:t>PoE Ethernet Switch</a:t>
            </a:r>
          </a:p>
          <a:p>
            <a:pPr>
              <a:lnSpc>
                <a:spcPct val="90000"/>
              </a:lnSpc>
              <a:spcBef>
                <a:spcPct val="50000"/>
              </a:spcBef>
            </a:pPr>
            <a:r>
              <a:rPr kumimoji="1" lang="en-US" altLang="zh-TW" dirty="0">
                <a:latin typeface="Tahoma" pitchFamily="34" charset="0"/>
                <a:ea typeface="Tahoma" pitchFamily="34" charset="0"/>
                <a:cs typeface="Tahoma" pitchFamily="34" charset="0"/>
              </a:rPr>
              <a:t>(TPE-224WS)</a:t>
            </a:r>
            <a:endParaRPr kumimoji="1" lang="en-US" dirty="0">
              <a:latin typeface="Tahoma" pitchFamily="34" charset="0"/>
              <a:ea typeface="Tahoma" pitchFamily="34" charset="0"/>
              <a:cs typeface="Tahoma" pitchFamily="34" charset="0"/>
            </a:endParaRPr>
          </a:p>
        </p:txBody>
      </p:sp>
      <p:sp>
        <p:nvSpPr>
          <p:cNvPr id="53274" name="Rectangle 26"/>
          <p:cNvSpPr>
            <a:spLocks noChangeArrowheads="1"/>
          </p:cNvSpPr>
          <p:nvPr/>
        </p:nvSpPr>
        <p:spPr bwMode="auto">
          <a:xfrm>
            <a:off x="6248401" y="3962400"/>
            <a:ext cx="2050561" cy="341632"/>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dirty="0">
                <a:latin typeface="Tahoma" pitchFamily="34" charset="0"/>
                <a:ea typeface="Tahoma" pitchFamily="34" charset="0"/>
                <a:cs typeface="Tahoma" pitchFamily="34" charset="0"/>
              </a:rPr>
              <a:t>Category 5e Cable</a:t>
            </a:r>
            <a:endParaRPr kumimoji="1" lang="en-US" dirty="0">
              <a:latin typeface="Tahoma" pitchFamily="34" charset="0"/>
              <a:ea typeface="Tahoma" pitchFamily="34" charset="0"/>
              <a:cs typeface="Tahoma" pitchFamily="34" charset="0"/>
            </a:endParaRPr>
          </a:p>
        </p:txBody>
      </p:sp>
      <p:sp>
        <p:nvSpPr>
          <p:cNvPr id="53275" name="Rectangle 27"/>
          <p:cNvSpPr>
            <a:spLocks noChangeArrowheads="1"/>
          </p:cNvSpPr>
          <p:nvPr/>
        </p:nvSpPr>
        <p:spPr bwMode="auto">
          <a:xfrm>
            <a:off x="4114801" y="4953000"/>
            <a:ext cx="3367717" cy="341632"/>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a:latin typeface="Tahoma" pitchFamily="34" charset="0"/>
                <a:ea typeface="Tahoma" pitchFamily="34" charset="0"/>
                <a:cs typeface="Tahoma" pitchFamily="34" charset="0"/>
              </a:rPr>
              <a:t>48V DC Power + Ethernet Data</a:t>
            </a:r>
            <a:endParaRPr kumimoji="1" lang="en-US">
              <a:latin typeface="Tahoma" pitchFamily="34" charset="0"/>
              <a:ea typeface="Tahoma" pitchFamily="34" charset="0"/>
              <a:cs typeface="Tahoma" pitchFamily="34" charset="0"/>
            </a:endParaRPr>
          </a:p>
        </p:txBody>
      </p:sp>
      <p:sp>
        <p:nvSpPr>
          <p:cNvPr id="53276" name="Rectangle 28"/>
          <p:cNvSpPr>
            <a:spLocks noChangeArrowheads="1"/>
          </p:cNvSpPr>
          <p:nvPr/>
        </p:nvSpPr>
        <p:spPr bwMode="auto">
          <a:xfrm>
            <a:off x="8305800" y="2057400"/>
            <a:ext cx="2362200" cy="725488"/>
          </a:xfrm>
          <a:prstGeom prst="rect">
            <a:avLst/>
          </a:prstGeom>
          <a:noFill/>
          <a:ln w="9525">
            <a:noFill/>
            <a:miter lim="800000"/>
            <a:headEnd/>
            <a:tailEnd/>
          </a:ln>
        </p:spPr>
        <p:txBody>
          <a:bodyPr>
            <a:spAutoFit/>
          </a:bodyPr>
          <a:lstStyle/>
          <a:p>
            <a:pPr>
              <a:lnSpc>
                <a:spcPct val="90000"/>
              </a:lnSpc>
              <a:spcBef>
                <a:spcPct val="50000"/>
              </a:spcBef>
            </a:pPr>
            <a:r>
              <a:rPr kumimoji="1" lang="en-US" altLang="zh-TW" dirty="0">
                <a:latin typeface="Tahoma" pitchFamily="34" charset="0"/>
                <a:ea typeface="Tahoma" pitchFamily="34" charset="0"/>
                <a:cs typeface="Tahoma" pitchFamily="34" charset="0"/>
              </a:rPr>
              <a:t>Wireless AP</a:t>
            </a:r>
          </a:p>
          <a:p>
            <a:pPr>
              <a:lnSpc>
                <a:spcPct val="90000"/>
              </a:lnSpc>
              <a:spcBef>
                <a:spcPct val="50000"/>
              </a:spcBef>
            </a:pPr>
            <a:r>
              <a:rPr kumimoji="1" lang="en-US" altLang="zh-TW" dirty="0">
                <a:latin typeface="Tahoma" pitchFamily="34" charset="0"/>
                <a:ea typeface="Tahoma" pitchFamily="34" charset="0"/>
                <a:cs typeface="Tahoma" pitchFamily="34" charset="0"/>
              </a:rPr>
              <a:t>(TEW-653AP)</a:t>
            </a:r>
            <a:endParaRPr kumimoji="1" lang="en-US" dirty="0">
              <a:latin typeface="Tahoma" pitchFamily="34" charset="0"/>
              <a:ea typeface="Tahoma" pitchFamily="34" charset="0"/>
              <a:cs typeface="Tahoma" pitchFamily="34" charset="0"/>
            </a:endParaRPr>
          </a:p>
        </p:txBody>
      </p:sp>
      <p:pic>
        <p:nvPicPr>
          <p:cNvPr id="31" name="Picture 30" descr="TEW-653AP_080208.jpg"/>
          <p:cNvPicPr>
            <a:picLocks noChangeAspect="1"/>
          </p:cNvPicPr>
          <p:nvPr/>
        </p:nvPicPr>
        <p:blipFill>
          <a:blip r:embed="rId3" cstate="print"/>
          <a:stretch>
            <a:fillRect/>
          </a:stretch>
        </p:blipFill>
        <p:spPr>
          <a:xfrm>
            <a:off x="8534400" y="2819401"/>
            <a:ext cx="838200" cy="740969"/>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427" y="2891155"/>
            <a:ext cx="2276475" cy="669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ctangle 32"/>
          <p:cNvSpPr/>
          <p:nvPr/>
        </p:nvSpPr>
        <p:spPr>
          <a:xfrm>
            <a:off x="1535394" y="11333"/>
            <a:ext cx="6541807" cy="830997"/>
          </a:xfrm>
          <a:prstGeom prst="rect">
            <a:avLst/>
          </a:prstGeom>
        </p:spPr>
        <p:txBody>
          <a:bodyPr wrap="square">
            <a:spAutoFit/>
          </a:bodyPr>
          <a:lstStyle/>
          <a:p>
            <a:pPr>
              <a:defRPr/>
            </a:pPr>
            <a:r>
              <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Applications</a:t>
            </a:r>
          </a:p>
        </p:txBody>
      </p:sp>
    </p:spTree>
    <p:extLst>
      <p:ext uri="{BB962C8B-B14F-4D97-AF65-F5344CB8AC3E}">
        <p14:creationId xmlns:p14="http://schemas.microsoft.com/office/powerpoint/2010/main" val="28208301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a:spLocks noGrp="1" noChangeArrowheads="1"/>
          </p:cNvSpPr>
          <p:nvPr>
            <p:ph type="body" idx="4294967295"/>
          </p:nvPr>
        </p:nvSpPr>
        <p:spPr bwMode="auto">
          <a:xfrm>
            <a:off x="2286000" y="1752600"/>
            <a:ext cx="7315200" cy="1219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algn="ctr">
              <a:buFontTx/>
              <a:buNone/>
            </a:pPr>
            <a:r>
              <a:rPr lang="en-US" b="1" dirty="0" smtClean="0">
                <a:solidFill>
                  <a:schemeClr val="accent2"/>
                </a:solidFill>
                <a:latin typeface="Tahoma" pitchFamily="34" charset="0"/>
                <a:ea typeface="Tahoma" pitchFamily="34" charset="0"/>
                <a:cs typeface="Tahoma" pitchFamily="34" charset="0"/>
              </a:rPr>
              <a:t>PoE Switch with Power Splitter</a:t>
            </a:r>
          </a:p>
        </p:txBody>
      </p:sp>
      <p:sp>
        <p:nvSpPr>
          <p:cNvPr id="54277" name="Line 4"/>
          <p:cNvSpPr>
            <a:spLocks noChangeShapeType="1"/>
          </p:cNvSpPr>
          <p:nvPr/>
        </p:nvSpPr>
        <p:spPr bwMode="auto">
          <a:xfrm>
            <a:off x="2287589" y="5419725"/>
            <a:ext cx="936625" cy="0"/>
          </a:xfrm>
          <a:prstGeom prst="line">
            <a:avLst/>
          </a:prstGeom>
          <a:noFill/>
          <a:ln w="127000">
            <a:solidFill>
              <a:srgbClr val="FF0000"/>
            </a:solidFill>
            <a:round/>
            <a:headEnd/>
            <a:tailEnd/>
          </a:ln>
        </p:spPr>
        <p:txBody>
          <a:bodyPr/>
          <a:lstStyle/>
          <a:p>
            <a:endParaRPr lang="en-US">
              <a:latin typeface="Tahoma" pitchFamily="34" charset="0"/>
              <a:ea typeface="Tahoma" pitchFamily="34" charset="0"/>
              <a:cs typeface="Tahoma" pitchFamily="34" charset="0"/>
            </a:endParaRPr>
          </a:p>
        </p:txBody>
      </p:sp>
      <p:sp>
        <p:nvSpPr>
          <p:cNvPr id="54278" name="Line 5"/>
          <p:cNvSpPr>
            <a:spLocks noChangeShapeType="1"/>
          </p:cNvSpPr>
          <p:nvPr/>
        </p:nvSpPr>
        <p:spPr bwMode="auto">
          <a:xfrm>
            <a:off x="2287589" y="5780088"/>
            <a:ext cx="936625"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4279" name="Line 6"/>
          <p:cNvSpPr>
            <a:spLocks noChangeShapeType="1"/>
          </p:cNvSpPr>
          <p:nvPr/>
        </p:nvSpPr>
        <p:spPr bwMode="auto">
          <a:xfrm>
            <a:off x="2287589" y="6067425"/>
            <a:ext cx="936625"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4280" name="Line 7"/>
          <p:cNvSpPr>
            <a:spLocks noChangeShapeType="1"/>
          </p:cNvSpPr>
          <p:nvPr/>
        </p:nvSpPr>
        <p:spPr bwMode="auto">
          <a:xfrm>
            <a:off x="2360613" y="6067425"/>
            <a:ext cx="144462"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4281" name="Line 8"/>
          <p:cNvSpPr>
            <a:spLocks noChangeShapeType="1"/>
          </p:cNvSpPr>
          <p:nvPr/>
        </p:nvSpPr>
        <p:spPr bwMode="auto">
          <a:xfrm>
            <a:off x="2647951" y="6067425"/>
            <a:ext cx="144463"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4282" name="Line 9"/>
          <p:cNvSpPr>
            <a:spLocks noChangeShapeType="1"/>
          </p:cNvSpPr>
          <p:nvPr/>
        </p:nvSpPr>
        <p:spPr bwMode="auto">
          <a:xfrm>
            <a:off x="2935288" y="6067425"/>
            <a:ext cx="144462"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4293" name="Line 20"/>
          <p:cNvSpPr>
            <a:spLocks noChangeShapeType="1"/>
          </p:cNvSpPr>
          <p:nvPr/>
        </p:nvSpPr>
        <p:spPr bwMode="auto">
          <a:xfrm flipV="1">
            <a:off x="8120064" y="3810000"/>
            <a:ext cx="871537" cy="152400"/>
          </a:xfrm>
          <a:prstGeom prst="line">
            <a:avLst/>
          </a:prstGeom>
          <a:noFill/>
          <a:ln w="381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4294" name="Line 21"/>
          <p:cNvSpPr>
            <a:spLocks noChangeShapeType="1"/>
          </p:cNvSpPr>
          <p:nvPr/>
        </p:nvSpPr>
        <p:spPr bwMode="auto">
          <a:xfrm>
            <a:off x="8196264" y="3973514"/>
            <a:ext cx="947737" cy="141287"/>
          </a:xfrm>
          <a:prstGeom prst="line">
            <a:avLst/>
          </a:prstGeom>
          <a:noFill/>
          <a:ln w="38100">
            <a:solidFill>
              <a:srgbClr val="FF0000"/>
            </a:solidFill>
            <a:round/>
            <a:headEnd/>
            <a:tailEnd/>
          </a:ln>
        </p:spPr>
        <p:txBody>
          <a:bodyPr/>
          <a:lstStyle/>
          <a:p>
            <a:endParaRPr lang="en-US">
              <a:latin typeface="Tahoma" pitchFamily="34" charset="0"/>
              <a:ea typeface="Tahoma" pitchFamily="34" charset="0"/>
              <a:cs typeface="Tahoma" pitchFamily="34" charset="0"/>
            </a:endParaRPr>
          </a:p>
        </p:txBody>
      </p:sp>
      <p:sp>
        <p:nvSpPr>
          <p:cNvPr id="54295" name="Line 22"/>
          <p:cNvSpPr>
            <a:spLocks noChangeShapeType="1"/>
          </p:cNvSpPr>
          <p:nvPr/>
        </p:nvSpPr>
        <p:spPr bwMode="auto">
          <a:xfrm flipH="1" flipV="1">
            <a:off x="8407401" y="3105151"/>
            <a:ext cx="360363" cy="574675"/>
          </a:xfrm>
          <a:prstGeom prst="line">
            <a:avLst/>
          </a:prstGeom>
          <a:noFill/>
          <a:ln w="9525">
            <a:solidFill>
              <a:schemeClr val="tx1"/>
            </a:solidFill>
            <a:round/>
            <a:headEnd type="triangle" w="med" len="med"/>
            <a:tailEnd/>
          </a:ln>
        </p:spPr>
        <p:txBody>
          <a:bodyPr/>
          <a:lstStyle/>
          <a:p>
            <a:endParaRPr lang="en-US">
              <a:latin typeface="Tahoma" pitchFamily="34" charset="0"/>
              <a:ea typeface="Tahoma" pitchFamily="34" charset="0"/>
              <a:cs typeface="Tahoma" pitchFamily="34" charset="0"/>
            </a:endParaRPr>
          </a:p>
        </p:txBody>
      </p:sp>
      <p:sp>
        <p:nvSpPr>
          <p:cNvPr id="54296" name="Line 23"/>
          <p:cNvSpPr>
            <a:spLocks noChangeShapeType="1"/>
          </p:cNvSpPr>
          <p:nvPr/>
        </p:nvSpPr>
        <p:spPr bwMode="auto">
          <a:xfrm flipV="1">
            <a:off x="8001000" y="4114799"/>
            <a:ext cx="812800" cy="990600"/>
          </a:xfrm>
          <a:prstGeom prst="line">
            <a:avLst/>
          </a:prstGeom>
          <a:noFill/>
          <a:ln w="9525">
            <a:solidFill>
              <a:schemeClr val="tx1"/>
            </a:solidFill>
            <a:round/>
            <a:headEnd/>
            <a:tailEnd type="triangle" w="med" len="med"/>
          </a:ln>
        </p:spPr>
        <p:txBody>
          <a:bodyPr/>
          <a:lstStyle/>
          <a:p>
            <a:endParaRPr lang="en-US">
              <a:latin typeface="Tahoma" pitchFamily="34" charset="0"/>
              <a:ea typeface="Tahoma" pitchFamily="34" charset="0"/>
              <a:cs typeface="Tahoma" pitchFamily="34" charset="0"/>
            </a:endParaRPr>
          </a:p>
        </p:txBody>
      </p:sp>
      <p:sp>
        <p:nvSpPr>
          <p:cNvPr id="54298" name="Line 25"/>
          <p:cNvSpPr>
            <a:spLocks noChangeShapeType="1"/>
          </p:cNvSpPr>
          <p:nvPr/>
        </p:nvSpPr>
        <p:spPr bwMode="auto">
          <a:xfrm flipV="1">
            <a:off x="5238751" y="4040189"/>
            <a:ext cx="504825" cy="288925"/>
          </a:xfrm>
          <a:prstGeom prst="line">
            <a:avLst/>
          </a:prstGeom>
          <a:noFill/>
          <a:ln w="9525">
            <a:solidFill>
              <a:schemeClr val="tx1"/>
            </a:solidFill>
            <a:round/>
            <a:headEnd/>
            <a:tailEnd type="triangle" w="med" len="med"/>
          </a:ln>
        </p:spPr>
        <p:txBody>
          <a:bodyPr/>
          <a:lstStyle/>
          <a:p>
            <a:endParaRPr lang="en-US">
              <a:latin typeface="Tahoma" pitchFamily="34" charset="0"/>
              <a:ea typeface="Tahoma" pitchFamily="34" charset="0"/>
              <a:cs typeface="Tahoma" pitchFamily="34" charset="0"/>
            </a:endParaRPr>
          </a:p>
        </p:txBody>
      </p:sp>
      <p:sp>
        <p:nvSpPr>
          <p:cNvPr id="54300" name="Rectangle 27"/>
          <p:cNvSpPr>
            <a:spLocks noChangeArrowheads="1"/>
          </p:cNvSpPr>
          <p:nvPr/>
        </p:nvSpPr>
        <p:spPr bwMode="auto">
          <a:xfrm>
            <a:off x="1908175" y="2779713"/>
            <a:ext cx="2234394" cy="729430"/>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dirty="0">
                <a:latin typeface="Tahoma" pitchFamily="34" charset="0"/>
                <a:ea typeface="Tahoma" pitchFamily="34" charset="0"/>
                <a:cs typeface="Tahoma" pitchFamily="34" charset="0"/>
              </a:rPr>
              <a:t>PoE Ethernet Switch</a:t>
            </a:r>
          </a:p>
          <a:p>
            <a:pPr>
              <a:lnSpc>
                <a:spcPct val="90000"/>
              </a:lnSpc>
              <a:spcBef>
                <a:spcPct val="50000"/>
              </a:spcBef>
            </a:pPr>
            <a:r>
              <a:rPr kumimoji="1" lang="en-US" altLang="zh-TW" dirty="0">
                <a:latin typeface="Tahoma" pitchFamily="34" charset="0"/>
                <a:ea typeface="Tahoma" pitchFamily="34" charset="0"/>
                <a:cs typeface="Tahoma" pitchFamily="34" charset="0"/>
              </a:rPr>
              <a:t>(TPE-224WS)</a:t>
            </a:r>
            <a:endParaRPr kumimoji="1" lang="en-US" dirty="0">
              <a:latin typeface="Tahoma" pitchFamily="34" charset="0"/>
              <a:ea typeface="Tahoma" pitchFamily="34" charset="0"/>
              <a:cs typeface="Tahoma" pitchFamily="34" charset="0"/>
            </a:endParaRPr>
          </a:p>
        </p:txBody>
      </p:sp>
      <p:sp>
        <p:nvSpPr>
          <p:cNvPr id="54301" name="Rectangle 28"/>
          <p:cNvSpPr>
            <a:spLocks noChangeArrowheads="1"/>
          </p:cNvSpPr>
          <p:nvPr/>
        </p:nvSpPr>
        <p:spPr bwMode="auto">
          <a:xfrm>
            <a:off x="3886201" y="4306568"/>
            <a:ext cx="2050561" cy="341632"/>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dirty="0">
                <a:latin typeface="Tahoma" pitchFamily="34" charset="0"/>
                <a:ea typeface="Tahoma" pitchFamily="34" charset="0"/>
                <a:cs typeface="Tahoma" pitchFamily="34" charset="0"/>
              </a:rPr>
              <a:t>Category 5e Cable</a:t>
            </a:r>
            <a:endParaRPr kumimoji="1" lang="en-US" dirty="0">
              <a:latin typeface="Tahoma" pitchFamily="34" charset="0"/>
              <a:ea typeface="Tahoma" pitchFamily="34" charset="0"/>
              <a:cs typeface="Tahoma" pitchFamily="34" charset="0"/>
            </a:endParaRPr>
          </a:p>
        </p:txBody>
      </p:sp>
      <p:sp>
        <p:nvSpPr>
          <p:cNvPr id="54302" name="Rectangle 30"/>
          <p:cNvSpPr>
            <a:spLocks noChangeArrowheads="1"/>
          </p:cNvSpPr>
          <p:nvPr/>
        </p:nvSpPr>
        <p:spPr bwMode="auto">
          <a:xfrm>
            <a:off x="6324600" y="4223570"/>
            <a:ext cx="2048446" cy="729430"/>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dirty="0">
                <a:solidFill>
                  <a:srgbClr val="FF0000"/>
                </a:solidFill>
                <a:latin typeface="Tahoma" pitchFamily="34" charset="0"/>
                <a:ea typeface="Tahoma" pitchFamily="34" charset="0"/>
                <a:cs typeface="Tahoma" pitchFamily="34" charset="0"/>
              </a:rPr>
              <a:t>PoE Power Splitter</a:t>
            </a:r>
          </a:p>
          <a:p>
            <a:pPr>
              <a:lnSpc>
                <a:spcPct val="90000"/>
              </a:lnSpc>
              <a:spcBef>
                <a:spcPct val="50000"/>
              </a:spcBef>
            </a:pPr>
            <a:r>
              <a:rPr kumimoji="1" lang="en-US" altLang="zh-TW" dirty="0">
                <a:solidFill>
                  <a:srgbClr val="FF0000"/>
                </a:solidFill>
                <a:latin typeface="Tahoma" pitchFamily="34" charset="0"/>
                <a:ea typeface="Tahoma" pitchFamily="34" charset="0"/>
                <a:cs typeface="Tahoma" pitchFamily="34" charset="0"/>
              </a:rPr>
              <a:t>(TPE-114GS)</a:t>
            </a:r>
            <a:endParaRPr kumimoji="1" lang="en-US" dirty="0">
              <a:solidFill>
                <a:srgbClr val="FF0000"/>
              </a:solidFill>
              <a:latin typeface="Tahoma" pitchFamily="34" charset="0"/>
              <a:ea typeface="Tahoma" pitchFamily="34" charset="0"/>
              <a:cs typeface="Tahoma" pitchFamily="34" charset="0"/>
            </a:endParaRPr>
          </a:p>
        </p:txBody>
      </p:sp>
      <p:sp>
        <p:nvSpPr>
          <p:cNvPr id="54303" name="Rectangle 31"/>
          <p:cNvSpPr>
            <a:spLocks noChangeArrowheads="1"/>
          </p:cNvSpPr>
          <p:nvPr/>
        </p:nvSpPr>
        <p:spPr bwMode="auto">
          <a:xfrm>
            <a:off x="6781801" y="5525768"/>
            <a:ext cx="1638077" cy="341632"/>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dirty="0">
                <a:latin typeface="Tahoma" pitchFamily="34" charset="0"/>
                <a:ea typeface="Tahoma" pitchFamily="34" charset="0"/>
                <a:cs typeface="Tahoma" pitchFamily="34" charset="0"/>
              </a:rPr>
              <a:t>12V DC Power</a:t>
            </a:r>
            <a:endParaRPr kumimoji="1" lang="en-US" dirty="0">
              <a:latin typeface="Tahoma" pitchFamily="34" charset="0"/>
              <a:ea typeface="Tahoma" pitchFamily="34" charset="0"/>
              <a:cs typeface="Tahoma" pitchFamily="34" charset="0"/>
            </a:endParaRPr>
          </a:p>
        </p:txBody>
      </p:sp>
      <p:sp>
        <p:nvSpPr>
          <p:cNvPr id="54304" name="Rectangle 32"/>
          <p:cNvSpPr>
            <a:spLocks noChangeArrowheads="1"/>
          </p:cNvSpPr>
          <p:nvPr/>
        </p:nvSpPr>
        <p:spPr bwMode="auto">
          <a:xfrm>
            <a:off x="6096000" y="2743200"/>
            <a:ext cx="2577950" cy="341632"/>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a:latin typeface="Tahoma" pitchFamily="34" charset="0"/>
                <a:ea typeface="Tahoma" pitchFamily="34" charset="0"/>
                <a:cs typeface="Tahoma" pitchFamily="34" charset="0"/>
              </a:rPr>
              <a:t>Ethernet Data (Cat. 5e)</a:t>
            </a:r>
            <a:endParaRPr kumimoji="1" lang="en-US">
              <a:latin typeface="Tahoma" pitchFamily="34" charset="0"/>
              <a:ea typeface="Tahoma" pitchFamily="34" charset="0"/>
              <a:cs typeface="Tahoma" pitchFamily="34" charset="0"/>
            </a:endParaRPr>
          </a:p>
        </p:txBody>
      </p:sp>
      <p:sp>
        <p:nvSpPr>
          <p:cNvPr id="54305" name="Rectangle 34"/>
          <p:cNvSpPr>
            <a:spLocks noChangeArrowheads="1"/>
          </p:cNvSpPr>
          <p:nvPr/>
        </p:nvSpPr>
        <p:spPr bwMode="auto">
          <a:xfrm>
            <a:off x="8686800" y="4495800"/>
            <a:ext cx="1798890" cy="729430"/>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dirty="0">
                <a:latin typeface="Tahoma" pitchFamily="34" charset="0"/>
                <a:ea typeface="Tahoma" pitchFamily="34" charset="0"/>
                <a:cs typeface="Tahoma" pitchFamily="34" charset="0"/>
              </a:rPr>
              <a:t>Ethernet Device</a:t>
            </a:r>
          </a:p>
          <a:p>
            <a:pPr>
              <a:lnSpc>
                <a:spcPct val="90000"/>
              </a:lnSpc>
              <a:spcBef>
                <a:spcPct val="50000"/>
              </a:spcBef>
            </a:pPr>
            <a:r>
              <a:rPr kumimoji="1" lang="en-US" altLang="zh-TW" dirty="0">
                <a:latin typeface="Tahoma" pitchFamily="34" charset="0"/>
                <a:ea typeface="Tahoma" pitchFamily="34" charset="0"/>
                <a:cs typeface="Tahoma" pitchFamily="34" charset="0"/>
              </a:rPr>
              <a:t>(TEW-650AP)</a:t>
            </a:r>
            <a:endParaRPr kumimoji="1" lang="en-US" dirty="0">
              <a:latin typeface="Tahoma" pitchFamily="34" charset="0"/>
              <a:ea typeface="Tahoma" pitchFamily="34" charset="0"/>
              <a:cs typeface="Tahoma" pitchFamily="34" charset="0"/>
            </a:endParaRPr>
          </a:p>
        </p:txBody>
      </p:sp>
      <p:sp>
        <p:nvSpPr>
          <p:cNvPr id="54306" name="Rectangle 35"/>
          <p:cNvSpPr>
            <a:spLocks noChangeArrowheads="1"/>
          </p:cNvSpPr>
          <p:nvPr/>
        </p:nvSpPr>
        <p:spPr bwMode="auto">
          <a:xfrm>
            <a:off x="3355975" y="5257800"/>
            <a:ext cx="1691682" cy="341632"/>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dirty="0">
                <a:latin typeface="Tahoma" pitchFamily="34" charset="0"/>
                <a:ea typeface="Tahoma" pitchFamily="34" charset="0"/>
                <a:cs typeface="Tahoma" pitchFamily="34" charset="0"/>
              </a:rPr>
              <a:t>7.5V DC Power</a:t>
            </a:r>
            <a:endParaRPr kumimoji="1" lang="en-US" dirty="0">
              <a:latin typeface="Tahoma" pitchFamily="34" charset="0"/>
              <a:ea typeface="Tahoma" pitchFamily="34" charset="0"/>
              <a:cs typeface="Tahoma" pitchFamily="34" charset="0"/>
            </a:endParaRPr>
          </a:p>
        </p:txBody>
      </p:sp>
      <p:sp>
        <p:nvSpPr>
          <p:cNvPr id="54307" name="Rectangle 36"/>
          <p:cNvSpPr>
            <a:spLocks noChangeArrowheads="1"/>
          </p:cNvSpPr>
          <p:nvPr/>
        </p:nvSpPr>
        <p:spPr bwMode="auto">
          <a:xfrm>
            <a:off x="3355975" y="5562600"/>
            <a:ext cx="2577950" cy="341632"/>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a:latin typeface="Tahoma" pitchFamily="34" charset="0"/>
                <a:ea typeface="Tahoma" pitchFamily="34" charset="0"/>
                <a:cs typeface="Tahoma" pitchFamily="34" charset="0"/>
              </a:rPr>
              <a:t>Ethernet Data (Cat. 5e)</a:t>
            </a:r>
            <a:endParaRPr kumimoji="1" lang="en-US">
              <a:latin typeface="Tahoma" pitchFamily="34" charset="0"/>
              <a:ea typeface="Tahoma" pitchFamily="34" charset="0"/>
              <a:cs typeface="Tahoma" pitchFamily="34" charset="0"/>
            </a:endParaRPr>
          </a:p>
        </p:txBody>
      </p:sp>
      <p:sp>
        <p:nvSpPr>
          <p:cNvPr id="54308" name="Rectangle 37"/>
          <p:cNvSpPr>
            <a:spLocks noChangeArrowheads="1"/>
          </p:cNvSpPr>
          <p:nvPr/>
        </p:nvSpPr>
        <p:spPr bwMode="auto">
          <a:xfrm>
            <a:off x="3333751" y="5908675"/>
            <a:ext cx="3367717" cy="341632"/>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dirty="0">
                <a:latin typeface="Tahoma" pitchFamily="34" charset="0"/>
                <a:ea typeface="Tahoma" pitchFamily="34" charset="0"/>
                <a:cs typeface="Tahoma" pitchFamily="34" charset="0"/>
              </a:rPr>
              <a:t>48V DC Power + Ethernet Data</a:t>
            </a:r>
            <a:endParaRPr kumimoji="1" lang="en-US" dirty="0">
              <a:latin typeface="Tahoma" pitchFamily="34" charset="0"/>
              <a:ea typeface="Tahoma" pitchFamily="34" charset="0"/>
              <a:cs typeface="Tahoma" pitchFamily="34" charset="0"/>
            </a:endParaRPr>
          </a:p>
        </p:txBody>
      </p:sp>
      <p:sp>
        <p:nvSpPr>
          <p:cNvPr id="37" name="Line 7"/>
          <p:cNvSpPr>
            <a:spLocks noChangeShapeType="1"/>
          </p:cNvSpPr>
          <p:nvPr/>
        </p:nvSpPr>
        <p:spPr bwMode="auto">
          <a:xfrm>
            <a:off x="3657601" y="3962400"/>
            <a:ext cx="4535487"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38" name="Line 8"/>
          <p:cNvSpPr>
            <a:spLocks noChangeShapeType="1"/>
          </p:cNvSpPr>
          <p:nvPr/>
        </p:nvSpPr>
        <p:spPr bwMode="auto">
          <a:xfrm>
            <a:off x="4449763" y="39624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39" name="Line 9"/>
          <p:cNvSpPr>
            <a:spLocks noChangeShapeType="1"/>
          </p:cNvSpPr>
          <p:nvPr/>
        </p:nvSpPr>
        <p:spPr bwMode="auto">
          <a:xfrm>
            <a:off x="4737100" y="3962400"/>
            <a:ext cx="144462"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42" name="Line 10"/>
          <p:cNvSpPr>
            <a:spLocks noChangeShapeType="1"/>
          </p:cNvSpPr>
          <p:nvPr/>
        </p:nvSpPr>
        <p:spPr bwMode="auto">
          <a:xfrm>
            <a:off x="5024438" y="39624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43" name="Line 11"/>
          <p:cNvSpPr>
            <a:spLocks noChangeShapeType="1"/>
          </p:cNvSpPr>
          <p:nvPr/>
        </p:nvSpPr>
        <p:spPr bwMode="auto">
          <a:xfrm>
            <a:off x="5313363" y="39624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44" name="Line 12"/>
          <p:cNvSpPr>
            <a:spLocks noChangeShapeType="1"/>
          </p:cNvSpPr>
          <p:nvPr/>
        </p:nvSpPr>
        <p:spPr bwMode="auto">
          <a:xfrm>
            <a:off x="6176963" y="39624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45" name="Line 13"/>
          <p:cNvSpPr>
            <a:spLocks noChangeShapeType="1"/>
          </p:cNvSpPr>
          <p:nvPr/>
        </p:nvSpPr>
        <p:spPr bwMode="auto">
          <a:xfrm>
            <a:off x="5889625" y="3962400"/>
            <a:ext cx="144462"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46" name="Line 14"/>
          <p:cNvSpPr>
            <a:spLocks noChangeShapeType="1"/>
          </p:cNvSpPr>
          <p:nvPr/>
        </p:nvSpPr>
        <p:spPr bwMode="auto">
          <a:xfrm>
            <a:off x="5602288" y="39624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47" name="Line 15"/>
          <p:cNvSpPr>
            <a:spLocks noChangeShapeType="1"/>
          </p:cNvSpPr>
          <p:nvPr/>
        </p:nvSpPr>
        <p:spPr bwMode="auto">
          <a:xfrm>
            <a:off x="4160838" y="39624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48" name="Line 16"/>
          <p:cNvSpPr>
            <a:spLocks noChangeShapeType="1"/>
          </p:cNvSpPr>
          <p:nvPr/>
        </p:nvSpPr>
        <p:spPr bwMode="auto">
          <a:xfrm>
            <a:off x="3871913" y="39624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49" name="Line 18"/>
          <p:cNvSpPr>
            <a:spLocks noChangeShapeType="1"/>
          </p:cNvSpPr>
          <p:nvPr/>
        </p:nvSpPr>
        <p:spPr bwMode="auto">
          <a:xfrm>
            <a:off x="6464300" y="3962400"/>
            <a:ext cx="144462"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0" name="Line 19"/>
          <p:cNvSpPr>
            <a:spLocks noChangeShapeType="1"/>
          </p:cNvSpPr>
          <p:nvPr/>
        </p:nvSpPr>
        <p:spPr bwMode="auto">
          <a:xfrm>
            <a:off x="6751638" y="39624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1" name="Line 20"/>
          <p:cNvSpPr>
            <a:spLocks noChangeShapeType="1"/>
          </p:cNvSpPr>
          <p:nvPr/>
        </p:nvSpPr>
        <p:spPr bwMode="auto">
          <a:xfrm>
            <a:off x="7038975" y="3962400"/>
            <a:ext cx="144462"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2" name="Line 21"/>
          <p:cNvSpPr>
            <a:spLocks noChangeShapeType="1"/>
          </p:cNvSpPr>
          <p:nvPr/>
        </p:nvSpPr>
        <p:spPr bwMode="auto">
          <a:xfrm>
            <a:off x="7326313" y="39624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3" name="Line 22"/>
          <p:cNvSpPr>
            <a:spLocks noChangeShapeType="1"/>
          </p:cNvSpPr>
          <p:nvPr/>
        </p:nvSpPr>
        <p:spPr bwMode="auto">
          <a:xfrm>
            <a:off x="7613650" y="3962400"/>
            <a:ext cx="144462"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4" name="Line 23"/>
          <p:cNvSpPr>
            <a:spLocks noChangeShapeType="1"/>
          </p:cNvSpPr>
          <p:nvPr/>
        </p:nvSpPr>
        <p:spPr bwMode="auto">
          <a:xfrm>
            <a:off x="7900988" y="39624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pic>
        <p:nvPicPr>
          <p:cNvPr id="4098"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86801" y="2971800"/>
            <a:ext cx="2025253"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93559" y="4991066"/>
            <a:ext cx="683767" cy="543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Rectangle 54"/>
          <p:cNvSpPr/>
          <p:nvPr/>
        </p:nvSpPr>
        <p:spPr>
          <a:xfrm>
            <a:off x="1535394" y="11333"/>
            <a:ext cx="6541807" cy="830997"/>
          </a:xfrm>
          <a:prstGeom prst="rect">
            <a:avLst/>
          </a:prstGeom>
        </p:spPr>
        <p:txBody>
          <a:bodyPr wrap="square">
            <a:spAutoFit/>
          </a:bodyPr>
          <a:lstStyle/>
          <a:p>
            <a:pPr>
              <a:defRPr/>
            </a:pPr>
            <a:r>
              <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Applications</a:t>
            </a:r>
          </a:p>
        </p:txBody>
      </p:sp>
      <p:pic>
        <p:nvPicPr>
          <p:cNvPr id="5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7051" y="3709549"/>
            <a:ext cx="2276475" cy="669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70872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body" idx="4294967295"/>
          </p:nvPr>
        </p:nvSpPr>
        <p:spPr bwMode="auto">
          <a:xfrm>
            <a:off x="2362200" y="1447800"/>
            <a:ext cx="7924800" cy="7620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algn="ctr">
              <a:buFontTx/>
              <a:buNone/>
            </a:pPr>
            <a:r>
              <a:rPr lang="en-US" b="1" dirty="0" smtClean="0">
                <a:solidFill>
                  <a:schemeClr val="accent2"/>
                </a:solidFill>
                <a:latin typeface="Tahoma" pitchFamily="34" charset="0"/>
                <a:ea typeface="Tahoma" pitchFamily="34" charset="0"/>
                <a:cs typeface="Tahoma" pitchFamily="34" charset="0"/>
              </a:rPr>
              <a:t>Power Injector and Powered Device</a:t>
            </a:r>
          </a:p>
        </p:txBody>
      </p:sp>
      <p:sp>
        <p:nvSpPr>
          <p:cNvPr id="55300" name="Line 4"/>
          <p:cNvSpPr>
            <a:spLocks noChangeShapeType="1"/>
          </p:cNvSpPr>
          <p:nvPr/>
        </p:nvSpPr>
        <p:spPr bwMode="auto">
          <a:xfrm>
            <a:off x="2208214" y="5856288"/>
            <a:ext cx="936625"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5302" name="Text Box 10"/>
          <p:cNvSpPr txBox="1">
            <a:spLocks noChangeArrowheads="1"/>
          </p:cNvSpPr>
          <p:nvPr/>
        </p:nvSpPr>
        <p:spPr bwMode="auto">
          <a:xfrm>
            <a:off x="3144164" y="5699125"/>
            <a:ext cx="430887" cy="92398"/>
          </a:xfrm>
          <a:prstGeom prst="rect">
            <a:avLst/>
          </a:prstGeom>
          <a:noFill/>
          <a:ln w="9525">
            <a:noFill/>
            <a:miter lim="800000"/>
            <a:headEnd/>
            <a:tailEnd/>
          </a:ln>
        </p:spPr>
        <p:txBody>
          <a:bodyPr vert="eaVert" wrap="none">
            <a:spAutoFit/>
          </a:bodyPr>
          <a:lstStyle/>
          <a:p>
            <a:endParaRPr kumimoji="1" lang="en-US" sz="1600" b="1">
              <a:latin typeface="Tahoma" pitchFamily="34" charset="0"/>
              <a:ea typeface="Tahoma" pitchFamily="34" charset="0"/>
              <a:cs typeface="Tahoma" pitchFamily="34" charset="0"/>
            </a:endParaRPr>
          </a:p>
        </p:txBody>
      </p:sp>
      <p:sp>
        <p:nvSpPr>
          <p:cNvPr id="55303" name="Line 11"/>
          <p:cNvSpPr>
            <a:spLocks noChangeShapeType="1"/>
          </p:cNvSpPr>
          <p:nvPr/>
        </p:nvSpPr>
        <p:spPr bwMode="auto">
          <a:xfrm>
            <a:off x="2206626" y="5551488"/>
            <a:ext cx="936625"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5304" name="Line 12"/>
          <p:cNvSpPr>
            <a:spLocks noChangeShapeType="1"/>
          </p:cNvSpPr>
          <p:nvPr/>
        </p:nvSpPr>
        <p:spPr bwMode="auto">
          <a:xfrm>
            <a:off x="4191001" y="3819525"/>
            <a:ext cx="5184775"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5305" name="Line 13"/>
          <p:cNvSpPr>
            <a:spLocks noChangeShapeType="1"/>
          </p:cNvSpPr>
          <p:nvPr/>
        </p:nvSpPr>
        <p:spPr bwMode="auto">
          <a:xfrm>
            <a:off x="4983163" y="3819525"/>
            <a:ext cx="144463"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5306" name="Line 14"/>
          <p:cNvSpPr>
            <a:spLocks noChangeShapeType="1"/>
          </p:cNvSpPr>
          <p:nvPr/>
        </p:nvSpPr>
        <p:spPr bwMode="auto">
          <a:xfrm>
            <a:off x="5270500" y="3819525"/>
            <a:ext cx="144462"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5307" name="Line 15"/>
          <p:cNvSpPr>
            <a:spLocks noChangeShapeType="1"/>
          </p:cNvSpPr>
          <p:nvPr/>
        </p:nvSpPr>
        <p:spPr bwMode="auto">
          <a:xfrm>
            <a:off x="5557838" y="3819525"/>
            <a:ext cx="144463"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5308" name="Line 16"/>
          <p:cNvSpPr>
            <a:spLocks noChangeShapeType="1"/>
          </p:cNvSpPr>
          <p:nvPr/>
        </p:nvSpPr>
        <p:spPr bwMode="auto">
          <a:xfrm>
            <a:off x="5846763" y="3819525"/>
            <a:ext cx="144463"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5309" name="Line 17"/>
          <p:cNvSpPr>
            <a:spLocks noChangeShapeType="1"/>
          </p:cNvSpPr>
          <p:nvPr/>
        </p:nvSpPr>
        <p:spPr bwMode="auto">
          <a:xfrm>
            <a:off x="6710363" y="3819525"/>
            <a:ext cx="144463"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5310" name="Line 18"/>
          <p:cNvSpPr>
            <a:spLocks noChangeShapeType="1"/>
          </p:cNvSpPr>
          <p:nvPr/>
        </p:nvSpPr>
        <p:spPr bwMode="auto">
          <a:xfrm>
            <a:off x="6423025" y="3819525"/>
            <a:ext cx="144462"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5311" name="Line 19"/>
          <p:cNvSpPr>
            <a:spLocks noChangeShapeType="1"/>
          </p:cNvSpPr>
          <p:nvPr/>
        </p:nvSpPr>
        <p:spPr bwMode="auto">
          <a:xfrm>
            <a:off x="6135688" y="3819525"/>
            <a:ext cx="144463"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5312" name="Line 20"/>
          <p:cNvSpPr>
            <a:spLocks noChangeShapeType="1"/>
          </p:cNvSpPr>
          <p:nvPr/>
        </p:nvSpPr>
        <p:spPr bwMode="auto">
          <a:xfrm>
            <a:off x="4694238" y="3819525"/>
            <a:ext cx="144463"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5313" name="Line 21"/>
          <p:cNvSpPr>
            <a:spLocks noChangeShapeType="1"/>
          </p:cNvSpPr>
          <p:nvPr/>
        </p:nvSpPr>
        <p:spPr bwMode="auto">
          <a:xfrm>
            <a:off x="4405313" y="3819525"/>
            <a:ext cx="144463"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5314" name="Line 22"/>
          <p:cNvSpPr>
            <a:spLocks noChangeShapeType="1"/>
          </p:cNvSpPr>
          <p:nvPr/>
        </p:nvSpPr>
        <p:spPr bwMode="auto">
          <a:xfrm>
            <a:off x="3067051" y="2590800"/>
            <a:ext cx="742950" cy="1066800"/>
          </a:xfrm>
          <a:prstGeom prst="line">
            <a:avLst/>
          </a:prstGeom>
          <a:noFill/>
          <a:ln w="5715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5317" name="Line 29"/>
          <p:cNvSpPr>
            <a:spLocks noChangeShapeType="1"/>
          </p:cNvSpPr>
          <p:nvPr/>
        </p:nvSpPr>
        <p:spPr bwMode="auto">
          <a:xfrm flipV="1">
            <a:off x="3932238" y="2666999"/>
            <a:ext cx="868362" cy="500062"/>
          </a:xfrm>
          <a:prstGeom prst="line">
            <a:avLst/>
          </a:prstGeom>
          <a:noFill/>
          <a:ln w="9525">
            <a:solidFill>
              <a:schemeClr val="tx1"/>
            </a:solidFill>
            <a:round/>
            <a:headEnd type="triangle" w="med" len="med"/>
            <a:tailEnd/>
          </a:ln>
        </p:spPr>
        <p:txBody>
          <a:bodyPr/>
          <a:lstStyle/>
          <a:p>
            <a:endParaRPr lang="en-US">
              <a:latin typeface="Tahoma" pitchFamily="34" charset="0"/>
              <a:ea typeface="Tahoma" pitchFamily="34" charset="0"/>
              <a:cs typeface="Tahoma" pitchFamily="34" charset="0"/>
            </a:endParaRPr>
          </a:p>
        </p:txBody>
      </p:sp>
      <p:sp>
        <p:nvSpPr>
          <p:cNvPr id="55319" name="Line 31"/>
          <p:cNvSpPr>
            <a:spLocks noChangeShapeType="1"/>
          </p:cNvSpPr>
          <p:nvPr/>
        </p:nvSpPr>
        <p:spPr bwMode="auto">
          <a:xfrm flipH="1">
            <a:off x="4291012" y="3124200"/>
            <a:ext cx="738188" cy="401638"/>
          </a:xfrm>
          <a:prstGeom prst="line">
            <a:avLst/>
          </a:prstGeom>
          <a:noFill/>
          <a:ln w="28575">
            <a:solidFill>
              <a:srgbClr val="FF0000"/>
            </a:solidFill>
            <a:round/>
            <a:headEnd/>
            <a:tailEnd type="triangle" w="med" len="med"/>
          </a:ln>
        </p:spPr>
        <p:txBody>
          <a:bodyPr/>
          <a:lstStyle/>
          <a:p>
            <a:endParaRPr lang="en-US">
              <a:latin typeface="Tahoma" pitchFamily="34" charset="0"/>
              <a:ea typeface="Tahoma" pitchFamily="34" charset="0"/>
              <a:cs typeface="Tahoma" pitchFamily="34" charset="0"/>
            </a:endParaRPr>
          </a:p>
        </p:txBody>
      </p:sp>
      <p:sp>
        <p:nvSpPr>
          <p:cNvPr id="55320" name="Line 32"/>
          <p:cNvSpPr>
            <a:spLocks noChangeShapeType="1"/>
          </p:cNvSpPr>
          <p:nvPr/>
        </p:nvSpPr>
        <p:spPr bwMode="auto">
          <a:xfrm>
            <a:off x="6997700" y="3819525"/>
            <a:ext cx="144462"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5321" name="Line 33"/>
          <p:cNvSpPr>
            <a:spLocks noChangeShapeType="1"/>
          </p:cNvSpPr>
          <p:nvPr/>
        </p:nvSpPr>
        <p:spPr bwMode="auto">
          <a:xfrm>
            <a:off x="7285038" y="3819525"/>
            <a:ext cx="144463"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5322" name="Line 34"/>
          <p:cNvSpPr>
            <a:spLocks noChangeShapeType="1"/>
          </p:cNvSpPr>
          <p:nvPr/>
        </p:nvSpPr>
        <p:spPr bwMode="auto">
          <a:xfrm>
            <a:off x="7572375" y="3819525"/>
            <a:ext cx="144462"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5323" name="Line 35"/>
          <p:cNvSpPr>
            <a:spLocks noChangeShapeType="1"/>
          </p:cNvSpPr>
          <p:nvPr/>
        </p:nvSpPr>
        <p:spPr bwMode="auto">
          <a:xfrm>
            <a:off x="7859713" y="3819525"/>
            <a:ext cx="144463"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5324" name="Line 36"/>
          <p:cNvSpPr>
            <a:spLocks noChangeShapeType="1"/>
          </p:cNvSpPr>
          <p:nvPr/>
        </p:nvSpPr>
        <p:spPr bwMode="auto">
          <a:xfrm>
            <a:off x="8147050" y="3819525"/>
            <a:ext cx="144462"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5325" name="Line 37"/>
          <p:cNvSpPr>
            <a:spLocks noChangeShapeType="1"/>
          </p:cNvSpPr>
          <p:nvPr/>
        </p:nvSpPr>
        <p:spPr bwMode="auto">
          <a:xfrm>
            <a:off x="8434388" y="3819525"/>
            <a:ext cx="144463"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5326" name="Line 38"/>
          <p:cNvSpPr>
            <a:spLocks noChangeShapeType="1"/>
          </p:cNvSpPr>
          <p:nvPr/>
        </p:nvSpPr>
        <p:spPr bwMode="auto">
          <a:xfrm>
            <a:off x="8721725" y="3819525"/>
            <a:ext cx="144462"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5327" name="Line 39"/>
          <p:cNvSpPr>
            <a:spLocks noChangeShapeType="1"/>
          </p:cNvSpPr>
          <p:nvPr/>
        </p:nvSpPr>
        <p:spPr bwMode="auto">
          <a:xfrm>
            <a:off x="9009063" y="3819525"/>
            <a:ext cx="144463"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5328" name="Line 40"/>
          <p:cNvSpPr>
            <a:spLocks noChangeShapeType="1"/>
          </p:cNvSpPr>
          <p:nvPr/>
        </p:nvSpPr>
        <p:spPr bwMode="auto">
          <a:xfrm flipH="1" flipV="1">
            <a:off x="6638925" y="4035426"/>
            <a:ext cx="122237" cy="307975"/>
          </a:xfrm>
          <a:prstGeom prst="line">
            <a:avLst/>
          </a:prstGeom>
          <a:noFill/>
          <a:ln w="9525">
            <a:solidFill>
              <a:schemeClr val="tx1"/>
            </a:solidFill>
            <a:round/>
            <a:headEnd/>
            <a:tailEnd type="triangle" w="med" len="med"/>
          </a:ln>
        </p:spPr>
        <p:txBody>
          <a:bodyPr/>
          <a:lstStyle/>
          <a:p>
            <a:endParaRPr lang="en-US">
              <a:latin typeface="Tahoma" pitchFamily="34" charset="0"/>
              <a:ea typeface="Tahoma" pitchFamily="34" charset="0"/>
              <a:cs typeface="Tahoma" pitchFamily="34" charset="0"/>
            </a:endParaRPr>
          </a:p>
        </p:txBody>
      </p:sp>
      <p:pic>
        <p:nvPicPr>
          <p:cNvPr id="55329" name="Picture 41" descr="image_TEG224WS-spec"/>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600200" y="2247901"/>
            <a:ext cx="2362200" cy="696913"/>
          </a:xfrm>
          <a:prstGeom prst="rect">
            <a:avLst/>
          </a:prstGeom>
          <a:noFill/>
          <a:ln w="9525">
            <a:noFill/>
            <a:miter lim="800000"/>
            <a:headEnd/>
            <a:tailEnd/>
          </a:ln>
        </p:spPr>
      </p:pic>
      <p:sp>
        <p:nvSpPr>
          <p:cNvPr id="55330" name="Rectangle 42"/>
          <p:cNvSpPr>
            <a:spLocks noChangeArrowheads="1"/>
          </p:cNvSpPr>
          <p:nvPr/>
        </p:nvSpPr>
        <p:spPr bwMode="auto">
          <a:xfrm>
            <a:off x="1676400" y="2933700"/>
            <a:ext cx="1402948" cy="341632"/>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a:latin typeface="Tahoma" pitchFamily="34" charset="0"/>
                <a:ea typeface="Tahoma" pitchFamily="34" charset="0"/>
                <a:cs typeface="Tahoma" pitchFamily="34" charset="0"/>
              </a:rPr>
              <a:t>TEG-224WS</a:t>
            </a:r>
            <a:endParaRPr kumimoji="1" lang="en-US">
              <a:latin typeface="Tahoma" pitchFamily="34" charset="0"/>
              <a:ea typeface="Tahoma" pitchFamily="34" charset="0"/>
              <a:cs typeface="Tahoma" pitchFamily="34" charset="0"/>
            </a:endParaRPr>
          </a:p>
        </p:txBody>
      </p:sp>
      <p:sp>
        <p:nvSpPr>
          <p:cNvPr id="55331" name="Rectangle 43"/>
          <p:cNvSpPr>
            <a:spLocks noChangeArrowheads="1"/>
          </p:cNvSpPr>
          <p:nvPr/>
        </p:nvSpPr>
        <p:spPr bwMode="auto">
          <a:xfrm>
            <a:off x="4648200" y="2324100"/>
            <a:ext cx="2577950" cy="341632"/>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a:latin typeface="Tahoma" pitchFamily="34" charset="0"/>
                <a:ea typeface="Tahoma" pitchFamily="34" charset="0"/>
                <a:cs typeface="Tahoma" pitchFamily="34" charset="0"/>
              </a:rPr>
              <a:t>Ethernet Data (Cat. 5e)</a:t>
            </a:r>
            <a:endParaRPr kumimoji="1" lang="en-US">
              <a:latin typeface="Tahoma" pitchFamily="34" charset="0"/>
              <a:ea typeface="Tahoma" pitchFamily="34" charset="0"/>
              <a:cs typeface="Tahoma" pitchFamily="34" charset="0"/>
            </a:endParaRPr>
          </a:p>
        </p:txBody>
      </p:sp>
      <p:sp>
        <p:nvSpPr>
          <p:cNvPr id="55332" name="Rectangle 44"/>
          <p:cNvSpPr>
            <a:spLocks noChangeArrowheads="1"/>
          </p:cNvSpPr>
          <p:nvPr/>
        </p:nvSpPr>
        <p:spPr bwMode="auto">
          <a:xfrm>
            <a:off x="4957983" y="2705100"/>
            <a:ext cx="2120516" cy="729430"/>
          </a:xfrm>
          <a:prstGeom prst="rect">
            <a:avLst/>
          </a:prstGeom>
          <a:noFill/>
          <a:ln w="9525">
            <a:noFill/>
            <a:miter lim="800000"/>
            <a:headEnd/>
            <a:tailEnd/>
          </a:ln>
        </p:spPr>
        <p:txBody>
          <a:bodyPr wrap="none">
            <a:spAutoFit/>
          </a:bodyPr>
          <a:lstStyle/>
          <a:p>
            <a:pPr algn="ctr">
              <a:lnSpc>
                <a:spcPct val="90000"/>
              </a:lnSpc>
              <a:spcBef>
                <a:spcPct val="50000"/>
              </a:spcBef>
            </a:pPr>
            <a:r>
              <a:rPr kumimoji="1" lang="en-US" altLang="zh-TW" dirty="0">
                <a:solidFill>
                  <a:srgbClr val="FF0000"/>
                </a:solidFill>
                <a:latin typeface="Tahoma" pitchFamily="34" charset="0"/>
                <a:ea typeface="Tahoma" pitchFamily="34" charset="0"/>
                <a:cs typeface="Tahoma" pitchFamily="34" charset="0"/>
              </a:rPr>
              <a:t>PoE Power Injector</a:t>
            </a:r>
          </a:p>
          <a:p>
            <a:pPr algn="ctr">
              <a:lnSpc>
                <a:spcPct val="90000"/>
              </a:lnSpc>
              <a:spcBef>
                <a:spcPct val="50000"/>
              </a:spcBef>
            </a:pPr>
            <a:r>
              <a:rPr kumimoji="1" lang="en-US" altLang="zh-TW" dirty="0">
                <a:solidFill>
                  <a:srgbClr val="FF0000"/>
                </a:solidFill>
                <a:latin typeface="Tahoma" pitchFamily="34" charset="0"/>
                <a:ea typeface="Tahoma" pitchFamily="34" charset="0"/>
                <a:cs typeface="Tahoma" pitchFamily="34" charset="0"/>
              </a:rPr>
              <a:t>(TPE-113GI)</a:t>
            </a:r>
            <a:endParaRPr kumimoji="1" lang="en-US" dirty="0">
              <a:solidFill>
                <a:srgbClr val="FF0000"/>
              </a:solidFill>
              <a:latin typeface="Tahoma" pitchFamily="34" charset="0"/>
              <a:ea typeface="Tahoma" pitchFamily="34" charset="0"/>
              <a:cs typeface="Tahoma" pitchFamily="34" charset="0"/>
            </a:endParaRPr>
          </a:p>
        </p:txBody>
      </p:sp>
      <p:sp>
        <p:nvSpPr>
          <p:cNvPr id="55334" name="Rectangle 47"/>
          <p:cNvSpPr>
            <a:spLocks noChangeArrowheads="1"/>
          </p:cNvSpPr>
          <p:nvPr/>
        </p:nvSpPr>
        <p:spPr bwMode="auto">
          <a:xfrm>
            <a:off x="6096001" y="4267200"/>
            <a:ext cx="2050561" cy="341632"/>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dirty="0">
                <a:latin typeface="Tahoma" pitchFamily="34" charset="0"/>
                <a:ea typeface="Tahoma" pitchFamily="34" charset="0"/>
                <a:cs typeface="Tahoma" pitchFamily="34" charset="0"/>
              </a:rPr>
              <a:t>Category 5e Cable</a:t>
            </a:r>
            <a:endParaRPr kumimoji="1" lang="en-US" dirty="0">
              <a:latin typeface="Tahoma" pitchFamily="34" charset="0"/>
              <a:ea typeface="Tahoma" pitchFamily="34" charset="0"/>
              <a:cs typeface="Tahoma" pitchFamily="34" charset="0"/>
            </a:endParaRPr>
          </a:p>
        </p:txBody>
      </p:sp>
      <p:sp>
        <p:nvSpPr>
          <p:cNvPr id="55335" name="Rectangle 48"/>
          <p:cNvSpPr>
            <a:spLocks noChangeArrowheads="1"/>
          </p:cNvSpPr>
          <p:nvPr/>
        </p:nvSpPr>
        <p:spPr bwMode="auto">
          <a:xfrm>
            <a:off x="3276601" y="5334000"/>
            <a:ext cx="1638077" cy="341632"/>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a:latin typeface="Tahoma" pitchFamily="34" charset="0"/>
                <a:ea typeface="Tahoma" pitchFamily="34" charset="0"/>
                <a:cs typeface="Tahoma" pitchFamily="34" charset="0"/>
              </a:rPr>
              <a:t>48V DC Power</a:t>
            </a:r>
            <a:endParaRPr kumimoji="1" lang="en-US">
              <a:latin typeface="Tahoma" pitchFamily="34" charset="0"/>
              <a:ea typeface="Tahoma" pitchFamily="34" charset="0"/>
              <a:cs typeface="Tahoma" pitchFamily="34" charset="0"/>
            </a:endParaRPr>
          </a:p>
        </p:txBody>
      </p:sp>
      <p:sp>
        <p:nvSpPr>
          <p:cNvPr id="55336" name="Rectangle 49"/>
          <p:cNvSpPr>
            <a:spLocks noChangeArrowheads="1"/>
          </p:cNvSpPr>
          <p:nvPr/>
        </p:nvSpPr>
        <p:spPr bwMode="auto">
          <a:xfrm>
            <a:off x="3276600" y="5715000"/>
            <a:ext cx="2577950" cy="341632"/>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a:latin typeface="Tahoma" pitchFamily="34" charset="0"/>
                <a:ea typeface="Tahoma" pitchFamily="34" charset="0"/>
                <a:cs typeface="Tahoma" pitchFamily="34" charset="0"/>
              </a:rPr>
              <a:t>Ethernet Data (Cat. 5e)</a:t>
            </a:r>
            <a:endParaRPr kumimoji="1" lang="en-US">
              <a:latin typeface="Tahoma" pitchFamily="34" charset="0"/>
              <a:ea typeface="Tahoma" pitchFamily="34" charset="0"/>
              <a:cs typeface="Tahoma" pitchFamily="34" charset="0"/>
            </a:endParaRPr>
          </a:p>
        </p:txBody>
      </p:sp>
      <p:sp>
        <p:nvSpPr>
          <p:cNvPr id="55337" name="Rectangle 50"/>
          <p:cNvSpPr>
            <a:spLocks noChangeArrowheads="1"/>
          </p:cNvSpPr>
          <p:nvPr/>
        </p:nvSpPr>
        <p:spPr bwMode="auto">
          <a:xfrm>
            <a:off x="3276601" y="5029200"/>
            <a:ext cx="3367717" cy="341632"/>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dirty="0">
                <a:latin typeface="Tahoma" pitchFamily="34" charset="0"/>
                <a:ea typeface="Tahoma" pitchFamily="34" charset="0"/>
                <a:cs typeface="Tahoma" pitchFamily="34" charset="0"/>
              </a:rPr>
              <a:t>48V DC Power + Ethernet Data</a:t>
            </a:r>
            <a:endParaRPr kumimoji="1" lang="en-US" dirty="0">
              <a:latin typeface="Tahoma" pitchFamily="34" charset="0"/>
              <a:ea typeface="Tahoma" pitchFamily="34" charset="0"/>
              <a:cs typeface="Tahoma" pitchFamily="34" charset="0"/>
            </a:endParaRPr>
          </a:p>
        </p:txBody>
      </p:sp>
      <p:sp>
        <p:nvSpPr>
          <p:cNvPr id="55339" name="Rectangle 52"/>
          <p:cNvSpPr>
            <a:spLocks noChangeArrowheads="1"/>
          </p:cNvSpPr>
          <p:nvPr/>
        </p:nvSpPr>
        <p:spPr bwMode="auto">
          <a:xfrm>
            <a:off x="7850665" y="2057400"/>
            <a:ext cx="2254592" cy="729430"/>
          </a:xfrm>
          <a:prstGeom prst="rect">
            <a:avLst/>
          </a:prstGeom>
          <a:noFill/>
          <a:ln w="9525">
            <a:noFill/>
            <a:miter lim="800000"/>
            <a:headEnd/>
            <a:tailEnd/>
          </a:ln>
        </p:spPr>
        <p:txBody>
          <a:bodyPr wrap="none">
            <a:spAutoFit/>
          </a:bodyPr>
          <a:lstStyle/>
          <a:p>
            <a:pPr algn="ctr">
              <a:lnSpc>
                <a:spcPct val="90000"/>
              </a:lnSpc>
              <a:spcBef>
                <a:spcPct val="50000"/>
              </a:spcBef>
            </a:pPr>
            <a:r>
              <a:rPr kumimoji="1" lang="en-US" altLang="zh-TW" dirty="0">
                <a:solidFill>
                  <a:srgbClr val="FF0000"/>
                </a:solidFill>
                <a:latin typeface="Tahoma" pitchFamily="34" charset="0"/>
                <a:ea typeface="Tahoma" pitchFamily="34" charset="0"/>
                <a:cs typeface="Tahoma" pitchFamily="34" charset="0"/>
              </a:rPr>
              <a:t>Wireless AP </a:t>
            </a:r>
            <a:r>
              <a:rPr kumimoji="1" lang="en-US" altLang="zh-TW" dirty="0" err="1">
                <a:solidFill>
                  <a:srgbClr val="FF0000"/>
                </a:solidFill>
                <a:latin typeface="Tahoma" pitchFamily="34" charset="0"/>
                <a:ea typeface="Tahoma" pitchFamily="34" charset="0"/>
                <a:cs typeface="Tahoma" pitchFamily="34" charset="0"/>
              </a:rPr>
              <a:t>HotSpot</a:t>
            </a:r>
            <a:endParaRPr kumimoji="1" lang="en-US" altLang="zh-TW" dirty="0">
              <a:solidFill>
                <a:srgbClr val="FF0000"/>
              </a:solidFill>
              <a:latin typeface="Tahoma" pitchFamily="34" charset="0"/>
              <a:ea typeface="Tahoma" pitchFamily="34" charset="0"/>
              <a:cs typeface="Tahoma" pitchFamily="34" charset="0"/>
            </a:endParaRPr>
          </a:p>
          <a:p>
            <a:pPr algn="ctr">
              <a:lnSpc>
                <a:spcPct val="90000"/>
              </a:lnSpc>
              <a:spcBef>
                <a:spcPct val="50000"/>
              </a:spcBef>
            </a:pPr>
            <a:r>
              <a:rPr kumimoji="1" lang="en-US" altLang="zh-TW" dirty="0">
                <a:solidFill>
                  <a:srgbClr val="FF0000"/>
                </a:solidFill>
                <a:latin typeface="Tahoma" pitchFamily="34" charset="0"/>
                <a:ea typeface="Tahoma" pitchFamily="34" charset="0"/>
                <a:cs typeface="Tahoma" pitchFamily="34" charset="0"/>
              </a:rPr>
              <a:t>(TEW-638PAP)</a:t>
            </a:r>
            <a:endParaRPr kumimoji="1" lang="en-US" dirty="0">
              <a:solidFill>
                <a:srgbClr val="FF0000"/>
              </a:solidFill>
              <a:latin typeface="Tahoma" pitchFamily="34" charset="0"/>
              <a:ea typeface="Tahoma" pitchFamily="34" charset="0"/>
              <a:cs typeface="Tahoma" pitchFamily="34" charset="0"/>
            </a:endParaRPr>
          </a:p>
        </p:txBody>
      </p:sp>
      <p:pic>
        <p:nvPicPr>
          <p:cNvPr id="1026"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9067800" y="2743200"/>
            <a:ext cx="914400" cy="1759788"/>
          </a:xfrm>
          <a:prstGeom prst="rect">
            <a:avLst/>
          </a:prstGeom>
          <a:noFill/>
          <a:ln w="9525">
            <a:noFill/>
            <a:miter lim="800000"/>
            <a:headEnd/>
            <a:tailEnd/>
          </a:ln>
          <a:effectLst/>
        </p:spPr>
      </p:pic>
      <p:sp>
        <p:nvSpPr>
          <p:cNvPr id="46" name="Line 6"/>
          <p:cNvSpPr>
            <a:spLocks noChangeShapeType="1"/>
          </p:cNvSpPr>
          <p:nvPr/>
        </p:nvSpPr>
        <p:spPr bwMode="auto">
          <a:xfrm>
            <a:off x="2209801" y="5181600"/>
            <a:ext cx="936625"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47" name="Line 7"/>
          <p:cNvSpPr>
            <a:spLocks noChangeShapeType="1"/>
          </p:cNvSpPr>
          <p:nvPr/>
        </p:nvSpPr>
        <p:spPr bwMode="auto">
          <a:xfrm>
            <a:off x="2282825" y="5181600"/>
            <a:ext cx="144462"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48" name="Line 8"/>
          <p:cNvSpPr>
            <a:spLocks noChangeShapeType="1"/>
          </p:cNvSpPr>
          <p:nvPr/>
        </p:nvSpPr>
        <p:spPr bwMode="auto">
          <a:xfrm>
            <a:off x="2570163" y="5181600"/>
            <a:ext cx="144463"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49" name="Line 9"/>
          <p:cNvSpPr>
            <a:spLocks noChangeShapeType="1"/>
          </p:cNvSpPr>
          <p:nvPr/>
        </p:nvSpPr>
        <p:spPr bwMode="auto">
          <a:xfrm>
            <a:off x="2857500" y="5181600"/>
            <a:ext cx="144462"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pic>
        <p:nvPicPr>
          <p:cNvPr id="50" name="Picture 1"/>
          <p:cNvPicPr>
            <a:picLocks noChangeAspect="1" noChangeArrowheads="1"/>
          </p:cNvPicPr>
          <p:nvPr/>
        </p:nvPicPr>
        <p:blipFill>
          <a:blip r:embed="rId5" cstate="print"/>
          <a:srcRect/>
          <a:stretch>
            <a:fillRect/>
          </a:stretch>
        </p:blipFill>
        <p:spPr bwMode="auto">
          <a:xfrm>
            <a:off x="2190750" y="3250117"/>
            <a:ext cx="617812" cy="942975"/>
          </a:xfrm>
          <a:prstGeom prst="rect">
            <a:avLst/>
          </a:prstGeom>
          <a:noFill/>
          <a:ln w="9525">
            <a:noFill/>
            <a:miter lim="800000"/>
            <a:headEnd/>
            <a:tailEnd/>
          </a:ln>
        </p:spPr>
      </p:pic>
      <p:sp>
        <p:nvSpPr>
          <p:cNvPr id="51" name="Arc 50"/>
          <p:cNvSpPr/>
          <p:nvPr/>
        </p:nvSpPr>
        <p:spPr>
          <a:xfrm rot="20254443">
            <a:off x="2243904" y="3530058"/>
            <a:ext cx="1219200" cy="762000"/>
          </a:xfrm>
          <a:prstGeom prst="arc">
            <a:avLst>
              <a:gd name="adj1" fmla="val 1746668"/>
              <a:gd name="adj2" fmla="val 10669102"/>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122"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2800" y="3581400"/>
            <a:ext cx="873424"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Rectangle 51"/>
          <p:cNvSpPr/>
          <p:nvPr/>
        </p:nvSpPr>
        <p:spPr>
          <a:xfrm>
            <a:off x="1535394" y="11333"/>
            <a:ext cx="6541807" cy="830997"/>
          </a:xfrm>
          <a:prstGeom prst="rect">
            <a:avLst/>
          </a:prstGeom>
        </p:spPr>
        <p:txBody>
          <a:bodyPr wrap="square">
            <a:spAutoFit/>
          </a:bodyPr>
          <a:lstStyle/>
          <a:p>
            <a:pPr>
              <a:defRPr/>
            </a:pPr>
            <a:r>
              <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Applications</a:t>
            </a:r>
          </a:p>
        </p:txBody>
      </p:sp>
    </p:spTree>
    <p:extLst>
      <p:ext uri="{BB962C8B-B14F-4D97-AF65-F5344CB8AC3E}">
        <p14:creationId xmlns:p14="http://schemas.microsoft.com/office/powerpoint/2010/main" val="12365259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1" y="3168651"/>
            <a:ext cx="1190625"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4" name="Rectangle 3"/>
          <p:cNvSpPr>
            <a:spLocks noGrp="1" noChangeArrowheads="1"/>
          </p:cNvSpPr>
          <p:nvPr>
            <p:ph type="body" idx="4294967295"/>
          </p:nvPr>
        </p:nvSpPr>
        <p:spPr bwMode="auto">
          <a:xfrm>
            <a:off x="2590800" y="1143000"/>
            <a:ext cx="7315200" cy="609600"/>
          </a:xfrm>
          <a:prstGeom prst="rect">
            <a:avLst/>
          </a:prstGeom>
          <a:noFill/>
          <a:ln>
            <a:miter lim="800000"/>
            <a:headEnd/>
            <a:tailEnd/>
          </a:ln>
        </p:spPr>
        <p:txBody>
          <a:bodyPr vert="horz" wrap="square" lIns="91440" tIns="45720" rIns="91440" bIns="45720" numCol="1" anchor="t" anchorCtr="0" compatLnSpc="1">
            <a:prstTxWarp prst="textNoShape">
              <a:avLst/>
            </a:prstTxWarp>
            <a:normAutofit/>
          </a:bodyPr>
          <a:lstStyle/>
          <a:p>
            <a:pPr>
              <a:buNone/>
            </a:pPr>
            <a:r>
              <a:rPr lang="en-US" b="1" dirty="0" smtClean="0">
                <a:solidFill>
                  <a:schemeClr val="accent2"/>
                </a:solidFill>
                <a:latin typeface="Tahoma" pitchFamily="34" charset="0"/>
                <a:ea typeface="Tahoma" pitchFamily="34" charset="0"/>
                <a:cs typeface="Tahoma" pitchFamily="34" charset="0"/>
              </a:rPr>
              <a:t>Power Injector and Power Splitter</a:t>
            </a:r>
          </a:p>
        </p:txBody>
      </p:sp>
      <p:sp>
        <p:nvSpPr>
          <p:cNvPr id="56325" name="Line 4"/>
          <p:cNvSpPr>
            <a:spLocks noChangeShapeType="1"/>
          </p:cNvSpPr>
          <p:nvPr/>
        </p:nvSpPr>
        <p:spPr bwMode="auto">
          <a:xfrm>
            <a:off x="2208214" y="5360988"/>
            <a:ext cx="936625" cy="0"/>
          </a:xfrm>
          <a:prstGeom prst="line">
            <a:avLst/>
          </a:prstGeom>
          <a:noFill/>
          <a:ln w="127000">
            <a:solidFill>
              <a:srgbClr val="FF0000"/>
            </a:solidFill>
            <a:round/>
            <a:headEnd/>
            <a:tailEnd/>
          </a:ln>
        </p:spPr>
        <p:txBody>
          <a:bodyPr/>
          <a:lstStyle/>
          <a:p>
            <a:endParaRPr lang="en-US">
              <a:latin typeface="Tahoma" pitchFamily="34" charset="0"/>
              <a:ea typeface="Tahoma" pitchFamily="34" charset="0"/>
              <a:cs typeface="Tahoma" pitchFamily="34" charset="0"/>
            </a:endParaRPr>
          </a:p>
        </p:txBody>
      </p:sp>
      <p:sp>
        <p:nvSpPr>
          <p:cNvPr id="56326" name="Line 5"/>
          <p:cNvSpPr>
            <a:spLocks noChangeShapeType="1"/>
          </p:cNvSpPr>
          <p:nvPr/>
        </p:nvSpPr>
        <p:spPr bwMode="auto">
          <a:xfrm>
            <a:off x="2208214" y="5721350"/>
            <a:ext cx="936625"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6331" name="Text Box 10"/>
          <p:cNvSpPr txBox="1">
            <a:spLocks noChangeArrowheads="1"/>
          </p:cNvSpPr>
          <p:nvPr/>
        </p:nvSpPr>
        <p:spPr bwMode="auto">
          <a:xfrm>
            <a:off x="3144164" y="4954588"/>
            <a:ext cx="430887" cy="92398"/>
          </a:xfrm>
          <a:prstGeom prst="rect">
            <a:avLst/>
          </a:prstGeom>
          <a:noFill/>
          <a:ln w="9525">
            <a:noFill/>
            <a:miter lim="800000"/>
            <a:headEnd/>
            <a:tailEnd/>
          </a:ln>
        </p:spPr>
        <p:txBody>
          <a:bodyPr vert="eaVert" wrap="none">
            <a:spAutoFit/>
          </a:bodyPr>
          <a:lstStyle/>
          <a:p>
            <a:endParaRPr kumimoji="1" lang="en-US" sz="1600" b="1">
              <a:latin typeface="Tahoma" pitchFamily="34" charset="0"/>
              <a:ea typeface="Tahoma" pitchFamily="34" charset="0"/>
              <a:cs typeface="Tahoma" pitchFamily="34" charset="0"/>
            </a:endParaRPr>
          </a:p>
        </p:txBody>
      </p:sp>
      <p:sp>
        <p:nvSpPr>
          <p:cNvPr id="56332" name="Line 11"/>
          <p:cNvSpPr>
            <a:spLocks noChangeShapeType="1"/>
          </p:cNvSpPr>
          <p:nvPr/>
        </p:nvSpPr>
        <p:spPr bwMode="auto">
          <a:xfrm>
            <a:off x="2206626" y="5073650"/>
            <a:ext cx="936625"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56343" name="Line 22"/>
          <p:cNvSpPr>
            <a:spLocks noChangeShapeType="1"/>
          </p:cNvSpPr>
          <p:nvPr/>
        </p:nvSpPr>
        <p:spPr bwMode="auto">
          <a:xfrm flipH="1">
            <a:off x="3428999" y="2514600"/>
            <a:ext cx="228601" cy="990600"/>
          </a:xfrm>
          <a:prstGeom prst="line">
            <a:avLst/>
          </a:prstGeom>
          <a:noFill/>
          <a:ln w="5715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6346" name="Line 29"/>
          <p:cNvSpPr>
            <a:spLocks noChangeShapeType="1"/>
          </p:cNvSpPr>
          <p:nvPr/>
        </p:nvSpPr>
        <p:spPr bwMode="auto">
          <a:xfrm>
            <a:off x="8040688" y="3671888"/>
            <a:ext cx="1255712" cy="214312"/>
          </a:xfrm>
          <a:prstGeom prst="line">
            <a:avLst/>
          </a:prstGeom>
          <a:noFill/>
          <a:ln w="381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6347" name="Line 30"/>
          <p:cNvSpPr>
            <a:spLocks noChangeShapeType="1"/>
          </p:cNvSpPr>
          <p:nvPr/>
        </p:nvSpPr>
        <p:spPr bwMode="auto">
          <a:xfrm>
            <a:off x="8040688" y="3744914"/>
            <a:ext cx="1255712" cy="293687"/>
          </a:xfrm>
          <a:prstGeom prst="line">
            <a:avLst/>
          </a:prstGeom>
          <a:noFill/>
          <a:ln w="38100">
            <a:solidFill>
              <a:srgbClr val="FF0000"/>
            </a:solidFill>
            <a:round/>
            <a:headEnd/>
            <a:tailEnd/>
          </a:ln>
        </p:spPr>
        <p:txBody>
          <a:bodyPr/>
          <a:lstStyle/>
          <a:p>
            <a:endParaRPr lang="en-US">
              <a:latin typeface="Tahoma" pitchFamily="34" charset="0"/>
              <a:ea typeface="Tahoma" pitchFamily="34" charset="0"/>
              <a:cs typeface="Tahoma" pitchFamily="34" charset="0"/>
            </a:endParaRPr>
          </a:p>
        </p:txBody>
      </p:sp>
      <p:sp>
        <p:nvSpPr>
          <p:cNvPr id="56348" name="Line 31"/>
          <p:cNvSpPr>
            <a:spLocks noChangeShapeType="1"/>
          </p:cNvSpPr>
          <p:nvPr/>
        </p:nvSpPr>
        <p:spPr bwMode="auto">
          <a:xfrm flipV="1">
            <a:off x="4008438" y="2514600"/>
            <a:ext cx="944562" cy="654050"/>
          </a:xfrm>
          <a:prstGeom prst="line">
            <a:avLst/>
          </a:prstGeom>
          <a:noFill/>
          <a:ln w="9525">
            <a:solidFill>
              <a:schemeClr val="tx1"/>
            </a:solidFill>
            <a:round/>
            <a:headEnd type="triangle" w="med" len="med"/>
            <a:tailEnd/>
          </a:ln>
        </p:spPr>
        <p:txBody>
          <a:bodyPr/>
          <a:lstStyle/>
          <a:p>
            <a:endParaRPr lang="en-US">
              <a:latin typeface="Tahoma" pitchFamily="34" charset="0"/>
              <a:ea typeface="Tahoma" pitchFamily="34" charset="0"/>
              <a:cs typeface="Tahoma" pitchFamily="34" charset="0"/>
            </a:endParaRPr>
          </a:p>
        </p:txBody>
      </p:sp>
      <p:sp>
        <p:nvSpPr>
          <p:cNvPr id="56350" name="Line 33"/>
          <p:cNvSpPr>
            <a:spLocks noChangeShapeType="1"/>
          </p:cNvSpPr>
          <p:nvPr/>
        </p:nvSpPr>
        <p:spPr bwMode="auto">
          <a:xfrm flipH="1" flipV="1">
            <a:off x="7847012" y="2514600"/>
            <a:ext cx="992188" cy="838200"/>
          </a:xfrm>
          <a:prstGeom prst="line">
            <a:avLst/>
          </a:prstGeom>
          <a:noFill/>
          <a:ln w="9525">
            <a:solidFill>
              <a:schemeClr val="tx1"/>
            </a:solidFill>
            <a:round/>
            <a:headEnd type="triangle" w="med" len="med"/>
            <a:tailEnd/>
          </a:ln>
        </p:spPr>
        <p:txBody>
          <a:bodyPr/>
          <a:lstStyle/>
          <a:p>
            <a:endParaRPr lang="en-US">
              <a:latin typeface="Tahoma" pitchFamily="34" charset="0"/>
              <a:ea typeface="Tahoma" pitchFamily="34" charset="0"/>
              <a:cs typeface="Tahoma" pitchFamily="34" charset="0"/>
            </a:endParaRPr>
          </a:p>
        </p:txBody>
      </p:sp>
      <p:sp>
        <p:nvSpPr>
          <p:cNvPr id="56351" name="Line 34"/>
          <p:cNvSpPr>
            <a:spLocks noChangeShapeType="1"/>
          </p:cNvSpPr>
          <p:nvPr/>
        </p:nvSpPr>
        <p:spPr bwMode="auto">
          <a:xfrm flipV="1">
            <a:off x="8401050" y="4032251"/>
            <a:ext cx="431800" cy="792163"/>
          </a:xfrm>
          <a:prstGeom prst="line">
            <a:avLst/>
          </a:prstGeom>
          <a:noFill/>
          <a:ln w="9525">
            <a:solidFill>
              <a:schemeClr val="tx1"/>
            </a:solidFill>
            <a:round/>
            <a:headEnd/>
            <a:tailEnd type="triangle" w="med" len="med"/>
          </a:ln>
        </p:spPr>
        <p:txBody>
          <a:bodyPr/>
          <a:lstStyle/>
          <a:p>
            <a:endParaRPr lang="en-US">
              <a:latin typeface="Tahoma" pitchFamily="34" charset="0"/>
              <a:ea typeface="Tahoma" pitchFamily="34" charset="0"/>
              <a:cs typeface="Tahoma" pitchFamily="34" charset="0"/>
            </a:endParaRPr>
          </a:p>
        </p:txBody>
      </p:sp>
      <p:pic>
        <p:nvPicPr>
          <p:cNvPr id="56355" name="Picture 38" descr="TEG-2248WS"/>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752600" y="1981201"/>
            <a:ext cx="2520950" cy="766763"/>
          </a:xfrm>
          <a:prstGeom prst="rect">
            <a:avLst/>
          </a:prstGeom>
          <a:noFill/>
          <a:ln w="9525">
            <a:noFill/>
            <a:miter lim="800000"/>
            <a:headEnd/>
            <a:tailEnd/>
          </a:ln>
        </p:spPr>
      </p:pic>
      <p:sp>
        <p:nvSpPr>
          <p:cNvPr id="56356" name="Rectangle 39"/>
          <p:cNvSpPr>
            <a:spLocks noChangeArrowheads="1"/>
          </p:cNvSpPr>
          <p:nvPr/>
        </p:nvSpPr>
        <p:spPr bwMode="auto">
          <a:xfrm>
            <a:off x="1752600" y="2743200"/>
            <a:ext cx="1529586" cy="341632"/>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dirty="0">
                <a:latin typeface="Tahoma" pitchFamily="34" charset="0"/>
                <a:ea typeface="Tahoma" pitchFamily="34" charset="0"/>
                <a:cs typeface="Tahoma" pitchFamily="34" charset="0"/>
              </a:rPr>
              <a:t>TEG-2248WS</a:t>
            </a:r>
            <a:endParaRPr kumimoji="1" lang="en-US" dirty="0">
              <a:latin typeface="Tahoma" pitchFamily="34" charset="0"/>
              <a:ea typeface="Tahoma" pitchFamily="34" charset="0"/>
              <a:cs typeface="Tahoma" pitchFamily="34" charset="0"/>
            </a:endParaRPr>
          </a:p>
        </p:txBody>
      </p:sp>
      <p:sp>
        <p:nvSpPr>
          <p:cNvPr id="56357" name="Rectangle 43"/>
          <p:cNvSpPr>
            <a:spLocks noChangeArrowheads="1"/>
          </p:cNvSpPr>
          <p:nvPr/>
        </p:nvSpPr>
        <p:spPr bwMode="auto">
          <a:xfrm>
            <a:off x="4953000" y="2286000"/>
            <a:ext cx="2577950" cy="341632"/>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a:latin typeface="Tahoma" pitchFamily="34" charset="0"/>
                <a:ea typeface="Tahoma" pitchFamily="34" charset="0"/>
                <a:cs typeface="Tahoma" pitchFamily="34" charset="0"/>
              </a:rPr>
              <a:t>Ethernet Data (Cat. 5e)</a:t>
            </a:r>
            <a:endParaRPr kumimoji="1" lang="en-US">
              <a:latin typeface="Tahoma" pitchFamily="34" charset="0"/>
              <a:ea typeface="Tahoma" pitchFamily="34" charset="0"/>
              <a:cs typeface="Tahoma" pitchFamily="34" charset="0"/>
            </a:endParaRPr>
          </a:p>
        </p:txBody>
      </p:sp>
      <p:sp>
        <p:nvSpPr>
          <p:cNvPr id="56358" name="Rectangle 44"/>
          <p:cNvSpPr>
            <a:spLocks noChangeArrowheads="1"/>
          </p:cNvSpPr>
          <p:nvPr/>
        </p:nvSpPr>
        <p:spPr bwMode="auto">
          <a:xfrm>
            <a:off x="4572001" y="2895600"/>
            <a:ext cx="2120517" cy="729430"/>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dirty="0">
                <a:solidFill>
                  <a:srgbClr val="FF0000"/>
                </a:solidFill>
                <a:latin typeface="Tahoma" pitchFamily="34" charset="0"/>
                <a:ea typeface="Tahoma" pitchFamily="34" charset="0"/>
                <a:cs typeface="Tahoma" pitchFamily="34" charset="0"/>
              </a:rPr>
              <a:t>PoE Power Injector</a:t>
            </a:r>
          </a:p>
          <a:p>
            <a:pPr>
              <a:lnSpc>
                <a:spcPct val="90000"/>
              </a:lnSpc>
              <a:spcBef>
                <a:spcPct val="50000"/>
              </a:spcBef>
            </a:pPr>
            <a:r>
              <a:rPr kumimoji="1" lang="en-US" altLang="zh-TW" dirty="0">
                <a:solidFill>
                  <a:srgbClr val="FF0000"/>
                </a:solidFill>
                <a:latin typeface="Tahoma" pitchFamily="34" charset="0"/>
                <a:ea typeface="Tahoma" pitchFamily="34" charset="0"/>
                <a:cs typeface="Tahoma" pitchFamily="34" charset="0"/>
              </a:rPr>
              <a:t>(TPE-113GI)</a:t>
            </a:r>
            <a:endParaRPr kumimoji="1" lang="en-US" dirty="0">
              <a:solidFill>
                <a:srgbClr val="FF0000"/>
              </a:solidFill>
              <a:latin typeface="Tahoma" pitchFamily="34" charset="0"/>
              <a:ea typeface="Tahoma" pitchFamily="34" charset="0"/>
              <a:cs typeface="Tahoma" pitchFamily="34" charset="0"/>
            </a:endParaRPr>
          </a:p>
        </p:txBody>
      </p:sp>
      <p:sp>
        <p:nvSpPr>
          <p:cNvPr id="56360" name="Rectangle 46"/>
          <p:cNvSpPr>
            <a:spLocks noChangeArrowheads="1"/>
          </p:cNvSpPr>
          <p:nvPr/>
        </p:nvSpPr>
        <p:spPr bwMode="auto">
          <a:xfrm>
            <a:off x="4724401" y="3886200"/>
            <a:ext cx="2050561" cy="341632"/>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a:latin typeface="Tahoma" pitchFamily="34" charset="0"/>
                <a:ea typeface="Tahoma" pitchFamily="34" charset="0"/>
                <a:cs typeface="Tahoma" pitchFamily="34" charset="0"/>
              </a:rPr>
              <a:t>Category 5e Cable</a:t>
            </a:r>
            <a:endParaRPr kumimoji="1" lang="en-US">
              <a:latin typeface="Tahoma" pitchFamily="34" charset="0"/>
              <a:ea typeface="Tahoma" pitchFamily="34" charset="0"/>
              <a:cs typeface="Tahoma" pitchFamily="34" charset="0"/>
            </a:endParaRPr>
          </a:p>
        </p:txBody>
      </p:sp>
      <p:sp>
        <p:nvSpPr>
          <p:cNvPr id="56361" name="Rectangle 47"/>
          <p:cNvSpPr>
            <a:spLocks noChangeArrowheads="1"/>
          </p:cNvSpPr>
          <p:nvPr/>
        </p:nvSpPr>
        <p:spPr bwMode="auto">
          <a:xfrm>
            <a:off x="6324600" y="4343400"/>
            <a:ext cx="2048446" cy="729430"/>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dirty="0">
                <a:solidFill>
                  <a:srgbClr val="FF0000"/>
                </a:solidFill>
                <a:latin typeface="Tahoma" pitchFamily="34" charset="0"/>
                <a:ea typeface="Tahoma" pitchFamily="34" charset="0"/>
                <a:cs typeface="Tahoma" pitchFamily="34" charset="0"/>
              </a:rPr>
              <a:t>PoE Power Splitter</a:t>
            </a:r>
          </a:p>
          <a:p>
            <a:pPr>
              <a:lnSpc>
                <a:spcPct val="90000"/>
              </a:lnSpc>
              <a:spcBef>
                <a:spcPct val="50000"/>
              </a:spcBef>
            </a:pPr>
            <a:r>
              <a:rPr kumimoji="1" lang="en-US" altLang="zh-TW" dirty="0">
                <a:solidFill>
                  <a:srgbClr val="FF0000"/>
                </a:solidFill>
                <a:latin typeface="Tahoma" pitchFamily="34" charset="0"/>
                <a:ea typeface="Tahoma" pitchFamily="34" charset="0"/>
                <a:cs typeface="Tahoma" pitchFamily="34" charset="0"/>
              </a:rPr>
              <a:t>(TPE-114GS)</a:t>
            </a:r>
            <a:endParaRPr kumimoji="1" lang="en-US" dirty="0">
              <a:solidFill>
                <a:srgbClr val="FF0000"/>
              </a:solidFill>
              <a:latin typeface="Tahoma" pitchFamily="34" charset="0"/>
              <a:ea typeface="Tahoma" pitchFamily="34" charset="0"/>
              <a:cs typeface="Tahoma" pitchFamily="34" charset="0"/>
            </a:endParaRPr>
          </a:p>
        </p:txBody>
      </p:sp>
      <p:sp>
        <p:nvSpPr>
          <p:cNvPr id="56362" name="Rectangle 48"/>
          <p:cNvSpPr>
            <a:spLocks noChangeArrowheads="1"/>
          </p:cNvSpPr>
          <p:nvPr/>
        </p:nvSpPr>
        <p:spPr bwMode="auto">
          <a:xfrm>
            <a:off x="8077201" y="4876800"/>
            <a:ext cx="1511439" cy="341632"/>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dirty="0">
                <a:latin typeface="Tahoma" pitchFamily="34" charset="0"/>
                <a:ea typeface="Tahoma" pitchFamily="34" charset="0"/>
                <a:cs typeface="Tahoma" pitchFamily="34" charset="0"/>
              </a:rPr>
              <a:t>5V DC Power</a:t>
            </a:r>
            <a:endParaRPr kumimoji="1" lang="en-US" dirty="0">
              <a:latin typeface="Tahoma" pitchFamily="34" charset="0"/>
              <a:ea typeface="Tahoma" pitchFamily="34" charset="0"/>
              <a:cs typeface="Tahoma" pitchFamily="34" charset="0"/>
            </a:endParaRPr>
          </a:p>
        </p:txBody>
      </p:sp>
      <p:sp>
        <p:nvSpPr>
          <p:cNvPr id="56363" name="Rectangle 49"/>
          <p:cNvSpPr>
            <a:spLocks noChangeArrowheads="1"/>
          </p:cNvSpPr>
          <p:nvPr/>
        </p:nvSpPr>
        <p:spPr bwMode="auto">
          <a:xfrm>
            <a:off x="8662802" y="2318570"/>
            <a:ext cx="1856277" cy="729430"/>
          </a:xfrm>
          <a:prstGeom prst="rect">
            <a:avLst/>
          </a:prstGeom>
          <a:noFill/>
          <a:ln w="9525">
            <a:noFill/>
            <a:miter lim="800000"/>
            <a:headEnd/>
            <a:tailEnd/>
          </a:ln>
        </p:spPr>
        <p:txBody>
          <a:bodyPr wrap="none">
            <a:spAutoFit/>
          </a:bodyPr>
          <a:lstStyle/>
          <a:p>
            <a:pPr algn="ctr">
              <a:lnSpc>
                <a:spcPct val="90000"/>
              </a:lnSpc>
              <a:spcBef>
                <a:spcPct val="50000"/>
              </a:spcBef>
            </a:pPr>
            <a:r>
              <a:rPr kumimoji="1" lang="en-US" altLang="zh-TW" dirty="0">
                <a:latin typeface="Tahoma" pitchFamily="34" charset="0"/>
                <a:ea typeface="Tahoma" pitchFamily="34" charset="0"/>
                <a:cs typeface="Tahoma" pitchFamily="34" charset="0"/>
              </a:rPr>
              <a:t>Internet Camera</a:t>
            </a:r>
          </a:p>
          <a:p>
            <a:pPr algn="ctr">
              <a:lnSpc>
                <a:spcPct val="90000"/>
              </a:lnSpc>
              <a:spcBef>
                <a:spcPct val="50000"/>
              </a:spcBef>
            </a:pPr>
            <a:r>
              <a:rPr kumimoji="1" lang="en-US" altLang="zh-TW" dirty="0">
                <a:latin typeface="Tahoma" pitchFamily="34" charset="0"/>
                <a:ea typeface="Tahoma" pitchFamily="34" charset="0"/>
                <a:cs typeface="Tahoma" pitchFamily="34" charset="0"/>
              </a:rPr>
              <a:t>(TV-IP551WI)</a:t>
            </a:r>
            <a:endParaRPr kumimoji="1" lang="en-US" dirty="0">
              <a:latin typeface="Tahoma" pitchFamily="34" charset="0"/>
              <a:ea typeface="Tahoma" pitchFamily="34" charset="0"/>
              <a:cs typeface="Tahoma" pitchFamily="34" charset="0"/>
            </a:endParaRPr>
          </a:p>
        </p:txBody>
      </p:sp>
      <p:sp>
        <p:nvSpPr>
          <p:cNvPr id="56364" name="Rectangle 50"/>
          <p:cNvSpPr>
            <a:spLocks noChangeArrowheads="1"/>
          </p:cNvSpPr>
          <p:nvPr/>
        </p:nvSpPr>
        <p:spPr bwMode="auto">
          <a:xfrm>
            <a:off x="3200401" y="4876800"/>
            <a:ext cx="1638077" cy="341632"/>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a:latin typeface="Tahoma" pitchFamily="34" charset="0"/>
                <a:ea typeface="Tahoma" pitchFamily="34" charset="0"/>
                <a:cs typeface="Tahoma" pitchFamily="34" charset="0"/>
              </a:rPr>
              <a:t>48V DC Power</a:t>
            </a:r>
            <a:endParaRPr kumimoji="1" lang="en-US">
              <a:latin typeface="Tahoma" pitchFamily="34" charset="0"/>
              <a:ea typeface="Tahoma" pitchFamily="34" charset="0"/>
              <a:cs typeface="Tahoma" pitchFamily="34" charset="0"/>
            </a:endParaRPr>
          </a:p>
        </p:txBody>
      </p:sp>
      <p:sp>
        <p:nvSpPr>
          <p:cNvPr id="56365" name="Rectangle 51"/>
          <p:cNvSpPr>
            <a:spLocks noChangeArrowheads="1"/>
          </p:cNvSpPr>
          <p:nvPr/>
        </p:nvSpPr>
        <p:spPr bwMode="auto">
          <a:xfrm>
            <a:off x="3200400" y="5562600"/>
            <a:ext cx="2577950" cy="341632"/>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a:latin typeface="Tahoma" pitchFamily="34" charset="0"/>
                <a:ea typeface="Tahoma" pitchFamily="34" charset="0"/>
                <a:cs typeface="Tahoma" pitchFamily="34" charset="0"/>
              </a:rPr>
              <a:t>Ethernet Data (Cat. 5e)</a:t>
            </a:r>
            <a:endParaRPr kumimoji="1" lang="en-US">
              <a:latin typeface="Tahoma" pitchFamily="34" charset="0"/>
              <a:ea typeface="Tahoma" pitchFamily="34" charset="0"/>
              <a:cs typeface="Tahoma" pitchFamily="34" charset="0"/>
            </a:endParaRPr>
          </a:p>
        </p:txBody>
      </p:sp>
      <p:sp>
        <p:nvSpPr>
          <p:cNvPr id="56366" name="Rectangle 52"/>
          <p:cNvSpPr>
            <a:spLocks noChangeArrowheads="1"/>
          </p:cNvSpPr>
          <p:nvPr/>
        </p:nvSpPr>
        <p:spPr bwMode="auto">
          <a:xfrm>
            <a:off x="3200401" y="5867400"/>
            <a:ext cx="3494355" cy="341632"/>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dirty="0">
                <a:latin typeface="Tahoma" pitchFamily="34" charset="0"/>
                <a:ea typeface="Tahoma" pitchFamily="34" charset="0"/>
                <a:cs typeface="Tahoma" pitchFamily="34" charset="0"/>
              </a:rPr>
              <a:t>48V DC Power + Ethernet Data</a:t>
            </a:r>
            <a:endParaRPr kumimoji="1" lang="en-US" dirty="0">
              <a:latin typeface="Tahoma" pitchFamily="34" charset="0"/>
              <a:ea typeface="Tahoma" pitchFamily="34" charset="0"/>
              <a:cs typeface="Tahoma" pitchFamily="34" charset="0"/>
            </a:endParaRPr>
          </a:p>
        </p:txBody>
      </p:sp>
      <p:sp>
        <p:nvSpPr>
          <p:cNvPr id="56367" name="Rectangle 53"/>
          <p:cNvSpPr>
            <a:spLocks noChangeArrowheads="1"/>
          </p:cNvSpPr>
          <p:nvPr/>
        </p:nvSpPr>
        <p:spPr bwMode="auto">
          <a:xfrm>
            <a:off x="3200401" y="5216525"/>
            <a:ext cx="1511439" cy="341632"/>
          </a:xfrm>
          <a:prstGeom prst="rect">
            <a:avLst/>
          </a:prstGeom>
          <a:noFill/>
          <a:ln w="9525">
            <a:noFill/>
            <a:miter lim="800000"/>
            <a:headEnd/>
            <a:tailEnd/>
          </a:ln>
        </p:spPr>
        <p:txBody>
          <a:bodyPr wrap="none">
            <a:spAutoFit/>
          </a:bodyPr>
          <a:lstStyle/>
          <a:p>
            <a:pPr>
              <a:lnSpc>
                <a:spcPct val="90000"/>
              </a:lnSpc>
              <a:spcBef>
                <a:spcPct val="50000"/>
              </a:spcBef>
            </a:pPr>
            <a:r>
              <a:rPr kumimoji="1" lang="en-US" altLang="zh-TW" dirty="0">
                <a:latin typeface="Tahoma" pitchFamily="34" charset="0"/>
                <a:ea typeface="Tahoma" pitchFamily="34" charset="0"/>
                <a:cs typeface="Tahoma" pitchFamily="34" charset="0"/>
              </a:rPr>
              <a:t>5V DC Power</a:t>
            </a:r>
            <a:endParaRPr kumimoji="1" lang="en-US" dirty="0">
              <a:latin typeface="Tahoma" pitchFamily="34" charset="0"/>
              <a:ea typeface="Tahoma" pitchFamily="34" charset="0"/>
              <a:cs typeface="Tahoma" pitchFamily="34" charset="0"/>
            </a:endParaRPr>
          </a:p>
        </p:txBody>
      </p:sp>
      <p:sp>
        <p:nvSpPr>
          <p:cNvPr id="44" name="Line 25"/>
          <p:cNvSpPr>
            <a:spLocks noChangeShapeType="1"/>
          </p:cNvSpPr>
          <p:nvPr/>
        </p:nvSpPr>
        <p:spPr bwMode="auto">
          <a:xfrm flipV="1">
            <a:off x="5010151" y="3811589"/>
            <a:ext cx="504825" cy="288925"/>
          </a:xfrm>
          <a:prstGeom prst="line">
            <a:avLst/>
          </a:prstGeom>
          <a:noFill/>
          <a:ln w="9525">
            <a:solidFill>
              <a:schemeClr val="tx1"/>
            </a:solidFill>
            <a:round/>
            <a:headEnd/>
            <a:tailEnd type="triangle" w="med" len="med"/>
          </a:ln>
        </p:spPr>
        <p:txBody>
          <a:bodyPr/>
          <a:lstStyle/>
          <a:p>
            <a:endParaRPr lang="en-US">
              <a:latin typeface="Tahoma" pitchFamily="34" charset="0"/>
              <a:ea typeface="Tahoma" pitchFamily="34" charset="0"/>
              <a:cs typeface="Tahoma" pitchFamily="34" charset="0"/>
            </a:endParaRPr>
          </a:p>
        </p:txBody>
      </p:sp>
      <p:sp>
        <p:nvSpPr>
          <p:cNvPr id="45" name="Line 7"/>
          <p:cNvSpPr>
            <a:spLocks noChangeShapeType="1"/>
          </p:cNvSpPr>
          <p:nvPr/>
        </p:nvSpPr>
        <p:spPr bwMode="auto">
          <a:xfrm>
            <a:off x="3429001" y="3733800"/>
            <a:ext cx="4535487"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46" name="Line 8"/>
          <p:cNvSpPr>
            <a:spLocks noChangeShapeType="1"/>
          </p:cNvSpPr>
          <p:nvPr/>
        </p:nvSpPr>
        <p:spPr bwMode="auto">
          <a:xfrm>
            <a:off x="4221163" y="37338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47" name="Line 9"/>
          <p:cNvSpPr>
            <a:spLocks noChangeShapeType="1"/>
          </p:cNvSpPr>
          <p:nvPr/>
        </p:nvSpPr>
        <p:spPr bwMode="auto">
          <a:xfrm>
            <a:off x="4508500" y="3733800"/>
            <a:ext cx="144462"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48" name="Line 10"/>
          <p:cNvSpPr>
            <a:spLocks noChangeShapeType="1"/>
          </p:cNvSpPr>
          <p:nvPr/>
        </p:nvSpPr>
        <p:spPr bwMode="auto">
          <a:xfrm>
            <a:off x="4795838" y="37338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49" name="Line 11"/>
          <p:cNvSpPr>
            <a:spLocks noChangeShapeType="1"/>
          </p:cNvSpPr>
          <p:nvPr/>
        </p:nvSpPr>
        <p:spPr bwMode="auto">
          <a:xfrm>
            <a:off x="5084763" y="37338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0" name="Line 12"/>
          <p:cNvSpPr>
            <a:spLocks noChangeShapeType="1"/>
          </p:cNvSpPr>
          <p:nvPr/>
        </p:nvSpPr>
        <p:spPr bwMode="auto">
          <a:xfrm>
            <a:off x="5948363" y="37338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1" name="Line 13"/>
          <p:cNvSpPr>
            <a:spLocks noChangeShapeType="1"/>
          </p:cNvSpPr>
          <p:nvPr/>
        </p:nvSpPr>
        <p:spPr bwMode="auto">
          <a:xfrm>
            <a:off x="5661025" y="3733800"/>
            <a:ext cx="144462"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2" name="Line 14"/>
          <p:cNvSpPr>
            <a:spLocks noChangeShapeType="1"/>
          </p:cNvSpPr>
          <p:nvPr/>
        </p:nvSpPr>
        <p:spPr bwMode="auto">
          <a:xfrm>
            <a:off x="5373688" y="37338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3" name="Line 15"/>
          <p:cNvSpPr>
            <a:spLocks noChangeShapeType="1"/>
          </p:cNvSpPr>
          <p:nvPr/>
        </p:nvSpPr>
        <p:spPr bwMode="auto">
          <a:xfrm>
            <a:off x="3932238" y="37338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4" name="Line 16"/>
          <p:cNvSpPr>
            <a:spLocks noChangeShapeType="1"/>
          </p:cNvSpPr>
          <p:nvPr/>
        </p:nvSpPr>
        <p:spPr bwMode="auto">
          <a:xfrm>
            <a:off x="3643313" y="37338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7" name="Line 18"/>
          <p:cNvSpPr>
            <a:spLocks noChangeShapeType="1"/>
          </p:cNvSpPr>
          <p:nvPr/>
        </p:nvSpPr>
        <p:spPr bwMode="auto">
          <a:xfrm>
            <a:off x="6235700" y="3733800"/>
            <a:ext cx="144462"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8" name="Line 19"/>
          <p:cNvSpPr>
            <a:spLocks noChangeShapeType="1"/>
          </p:cNvSpPr>
          <p:nvPr/>
        </p:nvSpPr>
        <p:spPr bwMode="auto">
          <a:xfrm>
            <a:off x="6523038" y="37338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59" name="Line 20"/>
          <p:cNvSpPr>
            <a:spLocks noChangeShapeType="1"/>
          </p:cNvSpPr>
          <p:nvPr/>
        </p:nvSpPr>
        <p:spPr bwMode="auto">
          <a:xfrm>
            <a:off x="6810375" y="3733800"/>
            <a:ext cx="144462"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60" name="Line 21"/>
          <p:cNvSpPr>
            <a:spLocks noChangeShapeType="1"/>
          </p:cNvSpPr>
          <p:nvPr/>
        </p:nvSpPr>
        <p:spPr bwMode="auto">
          <a:xfrm>
            <a:off x="7097713" y="37338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61" name="Line 22"/>
          <p:cNvSpPr>
            <a:spLocks noChangeShapeType="1"/>
          </p:cNvSpPr>
          <p:nvPr/>
        </p:nvSpPr>
        <p:spPr bwMode="auto">
          <a:xfrm>
            <a:off x="7385050" y="3733800"/>
            <a:ext cx="144462"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62" name="Line 23"/>
          <p:cNvSpPr>
            <a:spLocks noChangeShapeType="1"/>
          </p:cNvSpPr>
          <p:nvPr/>
        </p:nvSpPr>
        <p:spPr bwMode="auto">
          <a:xfrm>
            <a:off x="7672388" y="3733800"/>
            <a:ext cx="144463"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pic>
        <p:nvPicPr>
          <p:cNvPr id="7169" name="Picture 1"/>
          <p:cNvPicPr>
            <a:picLocks noChangeAspect="1" noChangeArrowheads="1"/>
          </p:cNvPicPr>
          <p:nvPr/>
        </p:nvPicPr>
        <p:blipFill>
          <a:blip r:embed="rId5" cstate="print"/>
          <a:srcRect/>
          <a:stretch>
            <a:fillRect/>
          </a:stretch>
        </p:blipFill>
        <p:spPr bwMode="auto">
          <a:xfrm>
            <a:off x="1600200" y="3124201"/>
            <a:ext cx="617812" cy="942975"/>
          </a:xfrm>
          <a:prstGeom prst="rect">
            <a:avLst/>
          </a:prstGeom>
          <a:noFill/>
          <a:ln w="9525">
            <a:noFill/>
            <a:miter lim="800000"/>
            <a:headEnd/>
            <a:tailEnd/>
          </a:ln>
        </p:spPr>
      </p:pic>
      <p:sp>
        <p:nvSpPr>
          <p:cNvPr id="65" name="Arc 64"/>
          <p:cNvSpPr/>
          <p:nvPr/>
        </p:nvSpPr>
        <p:spPr>
          <a:xfrm rot="20254443">
            <a:off x="1653354" y="3404142"/>
            <a:ext cx="1219200" cy="762000"/>
          </a:xfrm>
          <a:prstGeom prst="arc">
            <a:avLst>
              <a:gd name="adj1" fmla="val 1746668"/>
              <a:gd name="adj2" fmla="val 10669102"/>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ine 6"/>
          <p:cNvSpPr>
            <a:spLocks noChangeShapeType="1"/>
          </p:cNvSpPr>
          <p:nvPr/>
        </p:nvSpPr>
        <p:spPr bwMode="auto">
          <a:xfrm>
            <a:off x="2209801" y="6019800"/>
            <a:ext cx="936625" cy="0"/>
          </a:xfrm>
          <a:prstGeom prst="line">
            <a:avLst/>
          </a:prstGeom>
          <a:noFill/>
          <a:ln w="127000">
            <a:solidFill>
              <a:srgbClr val="0000CC"/>
            </a:solidFill>
            <a:round/>
            <a:headEnd/>
            <a:tailEnd/>
          </a:ln>
        </p:spPr>
        <p:txBody>
          <a:bodyPr/>
          <a:lstStyle/>
          <a:p>
            <a:endParaRPr lang="en-US">
              <a:latin typeface="Tahoma" pitchFamily="34" charset="0"/>
              <a:ea typeface="Tahoma" pitchFamily="34" charset="0"/>
              <a:cs typeface="Tahoma" pitchFamily="34" charset="0"/>
            </a:endParaRPr>
          </a:p>
        </p:txBody>
      </p:sp>
      <p:sp>
        <p:nvSpPr>
          <p:cNvPr id="67" name="Line 7"/>
          <p:cNvSpPr>
            <a:spLocks noChangeShapeType="1"/>
          </p:cNvSpPr>
          <p:nvPr/>
        </p:nvSpPr>
        <p:spPr bwMode="auto">
          <a:xfrm>
            <a:off x="2282825" y="6019800"/>
            <a:ext cx="144462"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68" name="Line 8"/>
          <p:cNvSpPr>
            <a:spLocks noChangeShapeType="1"/>
          </p:cNvSpPr>
          <p:nvPr/>
        </p:nvSpPr>
        <p:spPr bwMode="auto">
          <a:xfrm>
            <a:off x="2570163" y="6019800"/>
            <a:ext cx="144463"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sp>
        <p:nvSpPr>
          <p:cNvPr id="69" name="Line 9"/>
          <p:cNvSpPr>
            <a:spLocks noChangeShapeType="1"/>
          </p:cNvSpPr>
          <p:nvPr/>
        </p:nvSpPr>
        <p:spPr bwMode="auto">
          <a:xfrm>
            <a:off x="2857500" y="6019800"/>
            <a:ext cx="144462" cy="0"/>
          </a:xfrm>
          <a:prstGeom prst="line">
            <a:avLst/>
          </a:prstGeom>
          <a:noFill/>
          <a:ln w="127000">
            <a:solidFill>
              <a:schemeClr val="tx1"/>
            </a:solidFill>
            <a:round/>
            <a:headEnd/>
            <a:tailEnd/>
          </a:ln>
        </p:spPr>
        <p:txBody>
          <a:bodyPr/>
          <a:lstStyle/>
          <a:p>
            <a:endParaRPr lang="en-US">
              <a:latin typeface="Tahoma" pitchFamily="34" charset="0"/>
              <a:ea typeface="Tahoma" pitchFamily="34" charset="0"/>
              <a:cs typeface="Tahoma" pitchFamily="34" charset="0"/>
            </a:endParaRPr>
          </a:p>
        </p:txBody>
      </p:sp>
      <p:pic>
        <p:nvPicPr>
          <p:cNvPr id="56"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14625" y="3452812"/>
            <a:ext cx="873424"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3"/>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6790" y="3452812"/>
            <a:ext cx="683767" cy="543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Rectangle 63"/>
          <p:cNvSpPr/>
          <p:nvPr/>
        </p:nvSpPr>
        <p:spPr>
          <a:xfrm>
            <a:off x="1535394" y="11333"/>
            <a:ext cx="6541807" cy="830997"/>
          </a:xfrm>
          <a:prstGeom prst="rect">
            <a:avLst/>
          </a:prstGeom>
        </p:spPr>
        <p:txBody>
          <a:bodyPr wrap="square">
            <a:spAutoFit/>
          </a:bodyPr>
          <a:lstStyle/>
          <a:p>
            <a:pPr>
              <a:defRPr/>
            </a:pPr>
            <a:r>
              <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Applications</a:t>
            </a:r>
          </a:p>
        </p:txBody>
      </p:sp>
    </p:spTree>
    <p:extLst>
      <p:ext uri="{BB962C8B-B14F-4D97-AF65-F5344CB8AC3E}">
        <p14:creationId xmlns:p14="http://schemas.microsoft.com/office/powerpoint/2010/main" val="5096550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4248150" y="1066800"/>
            <a:ext cx="3695700" cy="533400"/>
          </a:xfrm>
          <a:prstGeom prst="rect">
            <a:avLst/>
          </a:prstGeom>
          <a:noFill/>
          <a:ln w="9525">
            <a:noFill/>
            <a:miter lim="800000"/>
            <a:headEnd/>
            <a:tailEnd/>
          </a:ln>
        </p:spPr>
        <p:txBody>
          <a:bodyPr/>
          <a:lstStyle/>
          <a:p>
            <a:pPr algn="ctr" eaLnBrk="0" hangingPunct="0">
              <a:spcBef>
                <a:spcPct val="20000"/>
              </a:spcBef>
              <a:defRPr/>
            </a:pPr>
            <a:r>
              <a:rPr lang="en-US" sz="2400" b="1" kern="0" dirty="0">
                <a:effectLst>
                  <a:outerShdw blurRad="38100" dist="38100" dir="2700000" algn="tl">
                    <a:srgbClr val="000000">
                      <a:alpha val="43137"/>
                    </a:srgbClr>
                  </a:outerShdw>
                </a:effectLst>
                <a:latin typeface="Tahoma" pitchFamily="34" charset="0"/>
                <a:ea typeface="Tahoma" pitchFamily="34" charset="0"/>
                <a:cs typeface="Tahoma" pitchFamily="34" charset="0"/>
              </a:rPr>
              <a:t>Why </a:t>
            </a:r>
            <a:r>
              <a:rPr lang="en-US" sz="2400" b="1" kern="0" dirty="0" err="1">
                <a:effectLst>
                  <a:outerShdw blurRad="38100" dist="38100" dir="2700000" algn="tl">
                    <a:srgbClr val="000000">
                      <a:alpha val="43137"/>
                    </a:srgbClr>
                  </a:outerShdw>
                </a:effectLst>
                <a:latin typeface="Tahoma" pitchFamily="34" charset="0"/>
                <a:ea typeface="Tahoma" pitchFamily="34" charset="0"/>
                <a:cs typeface="Tahoma" pitchFamily="34" charset="0"/>
              </a:rPr>
              <a:t>TRENDnet</a:t>
            </a:r>
            <a:r>
              <a:rPr lang="en-US" sz="2400" b="1" kern="0" dirty="0">
                <a:effectLst>
                  <a:outerShdw blurRad="38100" dist="38100" dir="2700000" algn="tl">
                    <a:srgbClr val="000000">
                      <a:alpha val="43137"/>
                    </a:srgbClr>
                  </a:outerShdw>
                </a:effectLst>
                <a:latin typeface="Tahoma" pitchFamily="34" charset="0"/>
                <a:ea typeface="Tahoma" pitchFamily="34" charset="0"/>
                <a:cs typeface="Tahoma" pitchFamily="34" charset="0"/>
              </a:rPr>
              <a:t>?</a:t>
            </a:r>
            <a:endParaRPr lang="en-US" sz="2400" kern="0" dirty="0">
              <a:latin typeface="Tahoma" pitchFamily="34" charset="0"/>
              <a:ea typeface="Tahoma" pitchFamily="34" charset="0"/>
              <a:cs typeface="Tahoma" pitchFamily="34" charset="0"/>
            </a:endParaRPr>
          </a:p>
        </p:txBody>
      </p:sp>
      <p:sp>
        <p:nvSpPr>
          <p:cNvPr id="4" name="Rectangle 3"/>
          <p:cNvSpPr txBox="1">
            <a:spLocks noChangeArrowheads="1"/>
          </p:cNvSpPr>
          <p:nvPr/>
        </p:nvSpPr>
        <p:spPr bwMode="auto">
          <a:xfrm>
            <a:off x="3771900" y="1752600"/>
            <a:ext cx="5829300" cy="3962400"/>
          </a:xfrm>
          <a:prstGeom prst="rect">
            <a:avLst/>
          </a:prstGeom>
          <a:noFill/>
          <a:ln w="9525">
            <a:noFill/>
            <a:miter lim="800000"/>
            <a:headEnd/>
            <a:tailEnd/>
          </a:ln>
        </p:spPr>
        <p:txBody>
          <a:bodyPr/>
          <a:lstStyle/>
          <a:p>
            <a:pPr eaLnBrk="0" hangingPunct="0">
              <a:spcBef>
                <a:spcPct val="20000"/>
              </a:spcBef>
              <a:buBlip>
                <a:blip r:embed="rId2"/>
              </a:buBlip>
              <a:defRPr/>
            </a:pPr>
            <a:r>
              <a:rPr lang="en-US" sz="2400" kern="0" dirty="0">
                <a:latin typeface="Tahoma" pitchFamily="34" charset="0"/>
                <a:ea typeface="Tahoma" pitchFamily="34" charset="0"/>
                <a:cs typeface="Tahoma" pitchFamily="34" charset="0"/>
              </a:rPr>
              <a:t>High quality products</a:t>
            </a:r>
          </a:p>
          <a:p>
            <a:pPr eaLnBrk="0" hangingPunct="0">
              <a:spcBef>
                <a:spcPct val="20000"/>
              </a:spcBef>
              <a:buBlip>
                <a:blip r:embed="rId2"/>
              </a:buBlip>
              <a:defRPr/>
            </a:pPr>
            <a:endParaRPr lang="en-US" sz="2400" dirty="0">
              <a:latin typeface="Tahoma" pitchFamily="34" charset="0"/>
              <a:ea typeface="Tahoma" pitchFamily="34" charset="0"/>
              <a:cs typeface="Tahoma" pitchFamily="34" charset="0"/>
            </a:endParaRPr>
          </a:p>
          <a:p>
            <a:pPr eaLnBrk="0" hangingPunct="0">
              <a:spcBef>
                <a:spcPct val="20000"/>
              </a:spcBef>
              <a:buBlip>
                <a:blip r:embed="rId2"/>
              </a:buBlip>
              <a:defRPr/>
            </a:pPr>
            <a:r>
              <a:rPr lang="en-US" sz="2400" dirty="0">
                <a:latin typeface="Tahoma" pitchFamily="34" charset="0"/>
                <a:ea typeface="Tahoma" pitchFamily="34" charset="0"/>
                <a:cs typeface="Tahoma" pitchFamily="34" charset="0"/>
              </a:rPr>
              <a:t>Award winning performance</a:t>
            </a:r>
          </a:p>
          <a:p>
            <a:pPr eaLnBrk="0" hangingPunct="0">
              <a:spcBef>
                <a:spcPct val="20000"/>
              </a:spcBef>
              <a:buBlip>
                <a:blip r:embed="rId2"/>
              </a:buBlip>
              <a:defRPr/>
            </a:pPr>
            <a:endParaRPr lang="en-US" sz="2400" kern="0" dirty="0">
              <a:latin typeface="Tahoma" pitchFamily="34" charset="0"/>
              <a:ea typeface="Tahoma" pitchFamily="34" charset="0"/>
              <a:cs typeface="Tahoma" pitchFamily="34" charset="0"/>
            </a:endParaRPr>
          </a:p>
          <a:p>
            <a:pPr eaLnBrk="0" hangingPunct="0">
              <a:spcBef>
                <a:spcPct val="20000"/>
              </a:spcBef>
              <a:buBlip>
                <a:blip r:embed="rId2"/>
              </a:buBlip>
              <a:defRPr/>
            </a:pPr>
            <a:r>
              <a:rPr lang="en-US" sz="2400" kern="0" dirty="0">
                <a:latin typeface="Tahoma" pitchFamily="34" charset="0"/>
                <a:ea typeface="Tahoma" pitchFamily="34" charset="0"/>
                <a:cs typeface="Tahoma" pitchFamily="34" charset="0"/>
              </a:rPr>
              <a:t>20 years in the business</a:t>
            </a:r>
          </a:p>
          <a:p>
            <a:pPr eaLnBrk="0" hangingPunct="0">
              <a:spcBef>
                <a:spcPct val="20000"/>
              </a:spcBef>
              <a:buBlip>
                <a:blip r:embed="rId2"/>
              </a:buBlip>
              <a:defRPr/>
            </a:pPr>
            <a:endParaRPr lang="en-US" sz="2400" kern="0" dirty="0">
              <a:latin typeface="Tahoma" pitchFamily="34" charset="0"/>
              <a:ea typeface="Tahoma" pitchFamily="34" charset="0"/>
              <a:cs typeface="Tahoma" pitchFamily="34" charset="0"/>
            </a:endParaRPr>
          </a:p>
          <a:p>
            <a:pPr eaLnBrk="0" hangingPunct="0">
              <a:spcBef>
                <a:spcPct val="20000"/>
              </a:spcBef>
              <a:buBlip>
                <a:blip r:embed="rId2"/>
              </a:buBlip>
              <a:defRPr/>
            </a:pPr>
            <a:r>
              <a:rPr lang="en-US" sz="2400" kern="0" dirty="0">
                <a:latin typeface="Tahoma" pitchFamily="34" charset="0"/>
                <a:ea typeface="Tahoma" pitchFamily="34" charset="0"/>
                <a:cs typeface="Tahoma" pitchFamily="34" charset="0"/>
              </a:rPr>
              <a:t>Advanced product feature sets</a:t>
            </a:r>
          </a:p>
          <a:p>
            <a:pPr eaLnBrk="0" hangingPunct="0">
              <a:spcBef>
                <a:spcPct val="20000"/>
              </a:spcBef>
              <a:buBlip>
                <a:blip r:embed="rId2"/>
              </a:buBlip>
              <a:defRPr/>
            </a:pPr>
            <a:endParaRPr lang="en-US" sz="2400" kern="0" dirty="0">
              <a:latin typeface="Tahoma" pitchFamily="34" charset="0"/>
              <a:ea typeface="Tahoma" pitchFamily="34" charset="0"/>
              <a:cs typeface="Tahoma" pitchFamily="34" charset="0"/>
            </a:endParaRPr>
          </a:p>
          <a:p>
            <a:pPr eaLnBrk="0" hangingPunct="0">
              <a:spcBef>
                <a:spcPct val="20000"/>
              </a:spcBef>
              <a:buBlip>
                <a:blip r:embed="rId2"/>
              </a:buBlip>
              <a:defRPr/>
            </a:pPr>
            <a:r>
              <a:rPr lang="en-US" sz="2400" kern="0" dirty="0">
                <a:latin typeface="Tahoma" pitchFamily="34" charset="0"/>
                <a:ea typeface="Tahoma" pitchFamily="34" charset="0"/>
                <a:cs typeface="Tahoma" pitchFamily="34" charset="0"/>
              </a:rPr>
              <a:t>Price to performance leadership</a:t>
            </a:r>
          </a:p>
        </p:txBody>
      </p:sp>
      <p:sp>
        <p:nvSpPr>
          <p:cNvPr id="6" name="Rectangle 5"/>
          <p:cNvSpPr/>
          <p:nvPr/>
        </p:nvSpPr>
        <p:spPr>
          <a:xfrm>
            <a:off x="1535394" y="11333"/>
            <a:ext cx="6541807" cy="830997"/>
          </a:xfrm>
          <a:prstGeom prst="rect">
            <a:avLst/>
          </a:prstGeom>
        </p:spPr>
        <p:txBody>
          <a:bodyPr wrap="square">
            <a:spAutoFit/>
          </a:bodyPr>
          <a:lstStyle/>
          <a:p>
            <a:pPr>
              <a:defRPr/>
            </a:pPr>
            <a:r>
              <a:rPr lang="en-US" altLang="zh-TW"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Advantage</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486024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86175" y="1473369"/>
            <a:ext cx="4819650" cy="1015663"/>
          </a:xfrm>
          <a:prstGeom prst="rect">
            <a:avLst/>
          </a:prstGeom>
          <a:noFill/>
        </p:spPr>
        <p:txBody>
          <a:bodyPr wrap="square">
            <a:spAutoFit/>
          </a:bodyPr>
          <a:lstStyle/>
          <a:p>
            <a:pPr algn="ctr">
              <a:defRPr/>
            </a:pPr>
            <a:r>
              <a:rPr lang="en-US" sz="6000" b="1" dirty="0">
                <a:effectLst>
                  <a:outerShdw blurRad="38100" dist="38100" dir="2700000" algn="tl">
                    <a:srgbClr val="000000">
                      <a:alpha val="43137"/>
                    </a:srgbClr>
                  </a:outerShdw>
                </a:effectLst>
                <a:latin typeface="Tahoma" pitchFamily="34" charset="0"/>
                <a:ea typeface="Tahoma" pitchFamily="34" charset="0"/>
                <a:cs typeface="Tahoma" pitchFamily="34" charset="0"/>
              </a:rPr>
              <a:t>Questions?</a:t>
            </a:r>
          </a:p>
        </p:txBody>
      </p:sp>
      <p:pic>
        <p:nvPicPr>
          <p:cNvPr id="6" name="Picture 5" descr="logo_powerline.jpg"/>
          <p:cNvPicPr>
            <a:picLocks noChangeAspect="1"/>
          </p:cNvPicPr>
          <p:nvPr/>
        </p:nvPicPr>
        <p:blipFill>
          <a:blip r:embed="rId2" cstate="print"/>
          <a:stretch>
            <a:fillRect/>
          </a:stretch>
        </p:blipFill>
        <p:spPr>
          <a:xfrm>
            <a:off x="4800600" y="2971800"/>
            <a:ext cx="2429256" cy="1548384"/>
          </a:xfrm>
          <a:prstGeom prst="rect">
            <a:avLst/>
          </a:prstGeom>
        </p:spPr>
      </p:pic>
      <p:sp>
        <p:nvSpPr>
          <p:cNvPr id="7" name="Rectangle 6"/>
          <p:cNvSpPr/>
          <p:nvPr/>
        </p:nvSpPr>
        <p:spPr>
          <a:xfrm>
            <a:off x="1535394" y="11333"/>
            <a:ext cx="6541807" cy="830997"/>
          </a:xfrm>
          <a:prstGeom prst="rect">
            <a:avLst/>
          </a:prstGeom>
        </p:spPr>
        <p:txBody>
          <a:bodyPr wrap="square">
            <a:spAutoFit/>
          </a:bodyPr>
          <a:lstStyle/>
          <a:p>
            <a:pPr>
              <a:defRPr/>
            </a:pPr>
            <a:r>
              <a:rPr lang="en-US" altLang="zh-TW"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Q&amp;A</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6090548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76200"/>
            <a:ext cx="9144000" cy="693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13"/>
          <p:cNvSpPr txBox="1">
            <a:spLocks noChangeArrowheads="1"/>
          </p:cNvSpPr>
          <p:nvPr/>
        </p:nvSpPr>
        <p:spPr bwMode="auto">
          <a:xfrm>
            <a:off x="4343400" y="2895600"/>
            <a:ext cx="4267200" cy="1016000"/>
          </a:xfrm>
          <a:prstGeom prst="rect">
            <a:avLst/>
          </a:prstGeom>
          <a:noFill/>
          <a:ln w="9525">
            <a:noFill/>
            <a:miter lim="800000"/>
            <a:headEnd/>
            <a:tailEnd/>
          </a:ln>
        </p:spPr>
        <p:txBody>
          <a:bodyPr>
            <a:spAutoFit/>
          </a:bodyPr>
          <a:lstStyle/>
          <a:p>
            <a:pPr>
              <a:defRPr/>
            </a:pPr>
            <a:endParaRPr lang="en-US" sz="6000" dirty="0">
              <a:solidFill>
                <a:schemeClr val="bg1"/>
              </a:solidFill>
              <a:effectLst>
                <a:outerShdw blurRad="38100" dist="38100" dir="2700000" algn="tl">
                  <a:srgbClr val="000000">
                    <a:alpha val="43137"/>
                  </a:srgbClr>
                </a:outerShdw>
              </a:effectLst>
              <a:latin typeface="Book Antiqua" pitchFamily="18" charset="0"/>
              <a:ea typeface="Arial Unicode MS" pitchFamily="34" charset="-128"/>
              <a:cs typeface="Tahoma" pitchFamily="34" charset="0"/>
            </a:endParaRPr>
          </a:p>
        </p:txBody>
      </p:sp>
      <p:sp>
        <p:nvSpPr>
          <p:cNvPr id="5" name="Rectangle 4"/>
          <p:cNvSpPr/>
          <p:nvPr/>
        </p:nvSpPr>
        <p:spPr>
          <a:xfrm>
            <a:off x="1752600" y="4419601"/>
            <a:ext cx="8763000" cy="1662113"/>
          </a:xfrm>
          <a:prstGeom prst="rect">
            <a:avLst/>
          </a:prstGeom>
        </p:spPr>
        <p:txBody>
          <a:bodyPr>
            <a:spAutoFit/>
          </a:bodyPr>
          <a:lstStyle/>
          <a:p>
            <a:pPr algn="ctr">
              <a:defRPr/>
            </a:pPr>
            <a:r>
              <a:rPr lang="en-US" sz="7200" b="1" dirty="0">
                <a:solidFill>
                  <a:schemeClr val="accent1">
                    <a:lumMod val="75000"/>
                  </a:schemeClr>
                </a:solidFill>
                <a:effectLst>
                  <a:outerShdw blurRad="38100" dist="38100" dir="2700000" algn="tl">
                    <a:srgbClr val="000000">
                      <a:alpha val="43137"/>
                    </a:srgbClr>
                  </a:outerShdw>
                </a:effectLst>
                <a:latin typeface="+mj-lt"/>
                <a:ea typeface="Arial Unicode MS" pitchFamily="34" charset="-128"/>
                <a:cs typeface="Tahoma" pitchFamily="34" charset="0"/>
              </a:rPr>
              <a:t>Thank You</a:t>
            </a:r>
          </a:p>
          <a:p>
            <a:pPr algn="ctr">
              <a:defRPr/>
            </a:pPr>
            <a:endParaRPr lang="en-US" sz="1000" b="1" dirty="0">
              <a:solidFill>
                <a:schemeClr val="accent1">
                  <a:lumMod val="75000"/>
                </a:schemeClr>
              </a:solidFill>
              <a:effectLst>
                <a:outerShdw blurRad="38100" dist="38100" dir="2700000" algn="tl">
                  <a:srgbClr val="000000">
                    <a:alpha val="43137"/>
                  </a:srgbClr>
                </a:outerShdw>
              </a:effectLst>
              <a:latin typeface="+mj-lt"/>
              <a:ea typeface="Arial Unicode MS" pitchFamily="34" charset="-128"/>
              <a:cs typeface="Tahoma" pitchFamily="34" charset="0"/>
            </a:endParaRPr>
          </a:p>
          <a:p>
            <a:pPr algn="ctr">
              <a:defRPr/>
            </a:pPr>
            <a:endParaRPr lang="en-US" sz="1000" b="1" dirty="0">
              <a:solidFill>
                <a:schemeClr val="accent1">
                  <a:lumMod val="75000"/>
                </a:schemeClr>
              </a:solidFill>
              <a:effectLst>
                <a:outerShdw blurRad="38100" dist="38100" dir="2700000" algn="tl">
                  <a:srgbClr val="000000">
                    <a:alpha val="43137"/>
                  </a:srgbClr>
                </a:outerShdw>
              </a:effectLst>
              <a:latin typeface="+mj-lt"/>
              <a:ea typeface="Arial Unicode MS" pitchFamily="34" charset="-128"/>
              <a:cs typeface="Tahoma" pitchFamily="34" charset="0"/>
            </a:endParaRPr>
          </a:p>
          <a:p>
            <a:pPr algn="ctr">
              <a:defRPr/>
            </a:pPr>
            <a:endParaRPr lang="en-US" sz="1000" b="1" dirty="0">
              <a:solidFill>
                <a:schemeClr val="accent1">
                  <a:lumMod val="75000"/>
                </a:schemeClr>
              </a:solidFill>
              <a:effectLst>
                <a:outerShdw blurRad="38100" dist="38100" dir="2700000" algn="tl">
                  <a:srgbClr val="000000">
                    <a:alpha val="43137"/>
                  </a:srgbClr>
                </a:outerShdw>
              </a:effectLst>
              <a:latin typeface="+mj-lt"/>
              <a:ea typeface="Arial Unicode MS" pitchFamily="34" charset="-128"/>
              <a:cs typeface="Tahoma" pitchFamily="34" charset="0"/>
            </a:endParaRPr>
          </a:p>
        </p:txBody>
      </p:sp>
    </p:spTree>
    <p:extLst>
      <p:ext uri="{BB962C8B-B14F-4D97-AF65-F5344CB8AC3E}">
        <p14:creationId xmlns:p14="http://schemas.microsoft.com/office/powerpoint/2010/main" val="186067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dirty="0" smtClean="0"/>
              <a:t>Agenda</a:t>
            </a:r>
            <a:endParaRPr lang="en-US" dirty="0"/>
          </a:p>
        </p:txBody>
      </p:sp>
      <p:sp>
        <p:nvSpPr>
          <p:cNvPr id="26" name="TextBox 25"/>
          <p:cNvSpPr txBox="1"/>
          <p:nvPr/>
        </p:nvSpPr>
        <p:spPr>
          <a:xfrm>
            <a:off x="845457" y="1752600"/>
            <a:ext cx="2286000" cy="2286000"/>
          </a:xfrm>
          <a:prstGeom prst="rect">
            <a:avLst/>
          </a:prstGeom>
          <a:solidFill>
            <a:srgbClr val="92D050"/>
          </a:solidFill>
        </p:spPr>
        <p:txBody>
          <a:bodyPr wrap="square" rtlCol="0">
            <a:noAutofit/>
          </a:bodyPr>
          <a:lstStyle/>
          <a:p>
            <a:r>
              <a:rPr lang="en-US" sz="4000" b="1" dirty="0" smtClean="0">
                <a:solidFill>
                  <a:schemeClr val="accent6">
                    <a:lumMod val="75000"/>
                  </a:schemeClr>
                </a:solidFill>
              </a:rPr>
              <a:t>01</a:t>
            </a:r>
          </a:p>
          <a:p>
            <a:endParaRPr lang="en-US" dirty="0"/>
          </a:p>
          <a:p>
            <a:r>
              <a:rPr lang="en-US" sz="2800" dirty="0" smtClean="0">
                <a:solidFill>
                  <a:schemeClr val="bg1">
                    <a:lumMod val="95000"/>
                  </a:schemeClr>
                </a:solidFill>
              </a:rPr>
              <a:t>Technology Overview</a:t>
            </a:r>
          </a:p>
        </p:txBody>
      </p:sp>
      <p:sp>
        <p:nvSpPr>
          <p:cNvPr id="27" name="TextBox 26"/>
          <p:cNvSpPr txBox="1"/>
          <p:nvPr/>
        </p:nvSpPr>
        <p:spPr>
          <a:xfrm>
            <a:off x="3276600" y="1752600"/>
            <a:ext cx="2286000" cy="2286000"/>
          </a:xfrm>
          <a:prstGeom prst="rect">
            <a:avLst/>
          </a:prstGeom>
          <a:solidFill>
            <a:srgbClr val="00B0F0"/>
          </a:solidFill>
        </p:spPr>
        <p:txBody>
          <a:bodyPr wrap="square" rtlCol="0">
            <a:noAutofit/>
          </a:bodyPr>
          <a:lstStyle/>
          <a:p>
            <a:r>
              <a:rPr lang="en-US" sz="4000" b="1" dirty="0" smtClean="0">
                <a:solidFill>
                  <a:schemeClr val="accent6">
                    <a:lumMod val="75000"/>
                  </a:schemeClr>
                </a:solidFill>
              </a:rPr>
              <a:t>02</a:t>
            </a:r>
            <a:endParaRPr lang="en-US" sz="4000" b="1" dirty="0">
              <a:solidFill>
                <a:schemeClr val="accent6">
                  <a:lumMod val="75000"/>
                </a:schemeClr>
              </a:solidFill>
            </a:endParaRPr>
          </a:p>
          <a:p>
            <a:endParaRPr lang="en-US" dirty="0"/>
          </a:p>
          <a:p>
            <a:r>
              <a:rPr lang="en-US" sz="2800" dirty="0" smtClean="0">
                <a:solidFill>
                  <a:schemeClr val="bg1"/>
                </a:solidFill>
              </a:rPr>
              <a:t>TRENDnet Product</a:t>
            </a:r>
          </a:p>
        </p:txBody>
      </p:sp>
      <p:sp>
        <p:nvSpPr>
          <p:cNvPr id="28" name="TextBox 27"/>
          <p:cNvSpPr txBox="1"/>
          <p:nvPr/>
        </p:nvSpPr>
        <p:spPr>
          <a:xfrm>
            <a:off x="5707743" y="1752600"/>
            <a:ext cx="2286000" cy="2286000"/>
          </a:xfrm>
          <a:prstGeom prst="rect">
            <a:avLst/>
          </a:prstGeom>
          <a:solidFill>
            <a:srgbClr val="FFC000"/>
          </a:solidFill>
        </p:spPr>
        <p:txBody>
          <a:bodyPr wrap="square" rtlCol="0">
            <a:noAutofit/>
          </a:bodyPr>
          <a:lstStyle/>
          <a:p>
            <a:r>
              <a:rPr lang="en-US" sz="4000" b="1" dirty="0" smtClean="0">
                <a:solidFill>
                  <a:schemeClr val="accent6">
                    <a:lumMod val="75000"/>
                  </a:schemeClr>
                </a:solidFill>
              </a:rPr>
              <a:t>03</a:t>
            </a:r>
            <a:endParaRPr lang="en-US" sz="4000" b="1" dirty="0">
              <a:solidFill>
                <a:schemeClr val="accent6">
                  <a:lumMod val="75000"/>
                </a:schemeClr>
              </a:solidFill>
            </a:endParaRPr>
          </a:p>
          <a:p>
            <a:endParaRPr lang="en-US" dirty="0"/>
          </a:p>
          <a:p>
            <a:r>
              <a:rPr lang="en-US" sz="2800" dirty="0" smtClean="0">
                <a:solidFill>
                  <a:schemeClr val="bg1"/>
                </a:solidFill>
              </a:rPr>
              <a:t>TRENDnet Product</a:t>
            </a:r>
          </a:p>
        </p:txBody>
      </p:sp>
      <p:sp>
        <p:nvSpPr>
          <p:cNvPr id="29" name="TextBox 28"/>
          <p:cNvSpPr txBox="1"/>
          <p:nvPr/>
        </p:nvSpPr>
        <p:spPr>
          <a:xfrm>
            <a:off x="8138886" y="1752600"/>
            <a:ext cx="2286000" cy="2286000"/>
          </a:xfrm>
          <a:prstGeom prst="rect">
            <a:avLst/>
          </a:prstGeom>
          <a:solidFill>
            <a:srgbClr val="00B050"/>
          </a:solidFill>
        </p:spPr>
        <p:txBody>
          <a:bodyPr wrap="square" rtlCol="0">
            <a:noAutofit/>
          </a:bodyPr>
          <a:lstStyle/>
          <a:p>
            <a:r>
              <a:rPr lang="en-US" sz="4000" b="1" dirty="0" smtClean="0">
                <a:solidFill>
                  <a:schemeClr val="accent6">
                    <a:lumMod val="75000"/>
                  </a:schemeClr>
                </a:solidFill>
              </a:rPr>
              <a:t>04</a:t>
            </a:r>
            <a:endParaRPr lang="en-US" sz="4000" b="1" dirty="0">
              <a:solidFill>
                <a:schemeClr val="accent6">
                  <a:lumMod val="75000"/>
                </a:schemeClr>
              </a:solidFill>
            </a:endParaRPr>
          </a:p>
          <a:p>
            <a:endParaRPr lang="en-US" dirty="0"/>
          </a:p>
          <a:p>
            <a:r>
              <a:rPr lang="en-US" sz="2800" dirty="0" smtClean="0">
                <a:solidFill>
                  <a:schemeClr val="bg1"/>
                </a:solidFill>
              </a:rPr>
              <a:t>TRENDnet Product</a:t>
            </a:r>
          </a:p>
        </p:txBody>
      </p:sp>
      <p:sp>
        <p:nvSpPr>
          <p:cNvPr id="30" name="TextBox 29"/>
          <p:cNvSpPr txBox="1"/>
          <p:nvPr/>
        </p:nvSpPr>
        <p:spPr>
          <a:xfrm>
            <a:off x="845457" y="4191000"/>
            <a:ext cx="2286000" cy="2286000"/>
          </a:xfrm>
          <a:prstGeom prst="rect">
            <a:avLst/>
          </a:prstGeom>
          <a:solidFill>
            <a:schemeClr val="accent1">
              <a:lumMod val="75000"/>
            </a:schemeClr>
          </a:solidFill>
        </p:spPr>
        <p:txBody>
          <a:bodyPr wrap="square" rtlCol="0">
            <a:noAutofit/>
          </a:bodyPr>
          <a:lstStyle/>
          <a:p>
            <a:r>
              <a:rPr lang="en-US" sz="4000" b="1" dirty="0" smtClean="0">
                <a:solidFill>
                  <a:schemeClr val="accent6">
                    <a:lumMod val="75000"/>
                  </a:schemeClr>
                </a:solidFill>
              </a:rPr>
              <a:t>05</a:t>
            </a:r>
            <a:endParaRPr lang="en-US" sz="4000" b="1" dirty="0">
              <a:solidFill>
                <a:schemeClr val="accent6">
                  <a:lumMod val="75000"/>
                </a:schemeClr>
              </a:solidFill>
            </a:endParaRPr>
          </a:p>
          <a:p>
            <a:endParaRPr lang="en-US" dirty="0"/>
          </a:p>
          <a:p>
            <a:r>
              <a:rPr lang="en-US" sz="2800" dirty="0" smtClean="0">
                <a:solidFill>
                  <a:schemeClr val="bg1"/>
                </a:solidFill>
              </a:rPr>
              <a:t>TRENDnet Product</a:t>
            </a:r>
          </a:p>
        </p:txBody>
      </p:sp>
      <p:sp>
        <p:nvSpPr>
          <p:cNvPr id="31" name="TextBox 30"/>
          <p:cNvSpPr txBox="1"/>
          <p:nvPr/>
        </p:nvSpPr>
        <p:spPr>
          <a:xfrm>
            <a:off x="3276600" y="4191000"/>
            <a:ext cx="2286000" cy="2286000"/>
          </a:xfrm>
          <a:prstGeom prst="rect">
            <a:avLst/>
          </a:prstGeom>
          <a:solidFill>
            <a:schemeClr val="bg1">
              <a:lumMod val="65000"/>
            </a:schemeClr>
          </a:solidFill>
        </p:spPr>
        <p:txBody>
          <a:bodyPr wrap="square" rtlCol="0">
            <a:noAutofit/>
          </a:bodyPr>
          <a:lstStyle/>
          <a:p>
            <a:r>
              <a:rPr lang="en-US" sz="4000" b="1" dirty="0" smtClean="0">
                <a:solidFill>
                  <a:schemeClr val="accent6">
                    <a:lumMod val="75000"/>
                  </a:schemeClr>
                </a:solidFill>
              </a:rPr>
              <a:t>06</a:t>
            </a:r>
            <a:endParaRPr lang="en-US" sz="4000" b="1" dirty="0">
              <a:solidFill>
                <a:schemeClr val="accent6">
                  <a:lumMod val="75000"/>
                </a:schemeClr>
              </a:solidFill>
            </a:endParaRPr>
          </a:p>
          <a:p>
            <a:endParaRPr lang="en-US" dirty="0"/>
          </a:p>
          <a:p>
            <a:r>
              <a:rPr lang="en-US" sz="2800" dirty="0" smtClean="0">
                <a:solidFill>
                  <a:schemeClr val="bg1"/>
                </a:solidFill>
              </a:rPr>
              <a:t>TRENDnet Product</a:t>
            </a:r>
          </a:p>
        </p:txBody>
      </p:sp>
      <p:sp>
        <p:nvSpPr>
          <p:cNvPr id="32" name="TextBox 31"/>
          <p:cNvSpPr txBox="1"/>
          <p:nvPr/>
        </p:nvSpPr>
        <p:spPr>
          <a:xfrm>
            <a:off x="5707743" y="4191000"/>
            <a:ext cx="2286000" cy="2286000"/>
          </a:xfrm>
          <a:prstGeom prst="rect">
            <a:avLst/>
          </a:prstGeom>
          <a:solidFill>
            <a:srgbClr val="7030A0"/>
          </a:solidFill>
        </p:spPr>
        <p:txBody>
          <a:bodyPr wrap="square" rtlCol="0">
            <a:noAutofit/>
          </a:bodyPr>
          <a:lstStyle/>
          <a:p>
            <a:r>
              <a:rPr lang="en-US" sz="4000" b="1" dirty="0" smtClean="0">
                <a:solidFill>
                  <a:schemeClr val="accent6">
                    <a:lumMod val="75000"/>
                  </a:schemeClr>
                </a:solidFill>
              </a:rPr>
              <a:t>07</a:t>
            </a:r>
            <a:endParaRPr lang="en-US" sz="4000" b="1" dirty="0">
              <a:solidFill>
                <a:schemeClr val="accent6">
                  <a:lumMod val="75000"/>
                </a:schemeClr>
              </a:solidFill>
            </a:endParaRPr>
          </a:p>
          <a:p>
            <a:endParaRPr lang="en-US" dirty="0"/>
          </a:p>
          <a:p>
            <a:r>
              <a:rPr lang="en-US" sz="2800" dirty="0" smtClean="0">
                <a:solidFill>
                  <a:schemeClr val="bg1"/>
                </a:solidFill>
              </a:rPr>
              <a:t>Summary</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18647" y="4090987"/>
            <a:ext cx="793280" cy="828675"/>
          </a:xfrm>
          <a:prstGeom prst="rect">
            <a:avLst/>
          </a:prstGeom>
        </p:spPr>
      </p:pic>
      <p:sp>
        <p:nvSpPr>
          <p:cNvPr id="6" name="Rectangle 5"/>
          <p:cNvSpPr/>
          <p:nvPr/>
        </p:nvSpPr>
        <p:spPr>
          <a:xfrm>
            <a:off x="1535394" y="11333"/>
            <a:ext cx="6541807" cy="830997"/>
          </a:xfrm>
          <a:prstGeom prst="rect">
            <a:avLst/>
          </a:prstGeom>
        </p:spPr>
        <p:txBody>
          <a:bodyPr wrap="square">
            <a:spAutoFit/>
          </a:bodyPr>
          <a:lstStyle/>
          <a:p>
            <a:pPr>
              <a:defRPr/>
            </a:pPr>
            <a:r>
              <a:rPr lang="en-US" altLang="zh-TW"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Introduction</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7" name="Rectangle 2"/>
          <p:cNvSpPr txBox="1">
            <a:spLocks noChangeArrowheads="1"/>
          </p:cNvSpPr>
          <p:nvPr/>
        </p:nvSpPr>
        <p:spPr bwMode="auto">
          <a:xfrm>
            <a:off x="691497" y="1480695"/>
            <a:ext cx="8229600" cy="21637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charset="0"/>
              <a:buNone/>
            </a:pPr>
            <a:r>
              <a:rPr lang="en-US" sz="2800" b="1" dirty="0">
                <a:latin typeface="Tahoma" pitchFamily="34" charset="0"/>
                <a:ea typeface="Tahoma" pitchFamily="34" charset="0"/>
                <a:cs typeface="Tahoma" pitchFamily="34" charset="0"/>
              </a:rPr>
              <a:t>How is Power over Ethernet (PoE) used?</a:t>
            </a:r>
          </a:p>
          <a:p>
            <a:pPr lvl="1">
              <a:buFont typeface="Arial" charset="0"/>
              <a:buBlip>
                <a:blip r:embed="rId4"/>
              </a:buBlip>
            </a:pPr>
            <a:r>
              <a:rPr lang="en-US" sz="2400" dirty="0">
                <a:latin typeface="Tahoma" pitchFamily="34" charset="0"/>
                <a:ea typeface="Tahoma" pitchFamily="34" charset="0"/>
                <a:cs typeface="Tahoma" pitchFamily="34" charset="0"/>
              </a:rPr>
              <a:t>PoE is useful for powering IP telephones, wireless LAN access points, IP cameras, and other low power network appliances where it would be inconvenient or infeasible to supply power separately. </a:t>
            </a:r>
          </a:p>
        </p:txBody>
      </p:sp>
      <p:sp>
        <p:nvSpPr>
          <p:cNvPr id="8" name="Oval 7"/>
          <p:cNvSpPr/>
          <p:nvPr/>
        </p:nvSpPr>
        <p:spPr>
          <a:xfrm>
            <a:off x="3886200" y="3790950"/>
            <a:ext cx="2743200" cy="16002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590800" y="4629150"/>
            <a:ext cx="1295400" cy="0"/>
          </a:xfrm>
          <a:prstGeom prst="line">
            <a:avLst/>
          </a:prstGeom>
          <a:ln w="25400" cap="rnd">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629400" y="4629150"/>
            <a:ext cx="1066800" cy="0"/>
          </a:xfrm>
          <a:prstGeom prst="line">
            <a:avLst/>
          </a:prstGeom>
          <a:ln w="25400" cap="rnd">
            <a:solidFill>
              <a:srgbClr val="FFC000"/>
            </a:solidFill>
          </a:ln>
        </p:spPr>
        <p:style>
          <a:lnRef idx="1">
            <a:schemeClr val="accent1"/>
          </a:lnRef>
          <a:fillRef idx="0">
            <a:schemeClr val="accent1"/>
          </a:fillRef>
          <a:effectRef idx="0">
            <a:schemeClr val="accent1"/>
          </a:effectRef>
          <a:fontRef idx="minor">
            <a:schemeClr val="tx1"/>
          </a:fontRef>
        </p:style>
      </p:cxnSp>
      <p:pic>
        <p:nvPicPr>
          <p:cNvPr id="11"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101704" y="4019550"/>
            <a:ext cx="1003697" cy="914400"/>
          </a:xfrm>
          <a:prstGeom prst="rect">
            <a:avLst/>
          </a:prstGeom>
          <a:noFill/>
          <a:ln w="9525">
            <a:noFill/>
            <a:miter lim="800000"/>
            <a:headEnd/>
            <a:tailEnd/>
          </a:ln>
        </p:spPr>
      </p:pic>
      <p:pic>
        <p:nvPicPr>
          <p:cNvPr id="12" name="Picture 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410200" y="4019550"/>
            <a:ext cx="926222" cy="923924"/>
          </a:xfrm>
          <a:prstGeom prst="rect">
            <a:avLst/>
          </a:prstGeom>
          <a:noFill/>
          <a:ln w="9525">
            <a:noFill/>
            <a:miter lim="800000"/>
            <a:headEnd/>
            <a:tailEnd/>
          </a:ln>
        </p:spPr>
      </p:pic>
      <p:sp>
        <p:nvSpPr>
          <p:cNvPr id="13" name="TextBox 12"/>
          <p:cNvSpPr txBox="1"/>
          <p:nvPr/>
        </p:nvSpPr>
        <p:spPr>
          <a:xfrm>
            <a:off x="4191000" y="4857750"/>
            <a:ext cx="2438400" cy="381000"/>
          </a:xfrm>
          <a:prstGeom prst="rect">
            <a:avLst/>
          </a:prstGeom>
          <a:noFill/>
        </p:spPr>
        <p:txBody>
          <a:bodyPr wrap="square" rtlCol="0">
            <a:spAutoFit/>
          </a:bodyPr>
          <a:lstStyle/>
          <a:p>
            <a:r>
              <a:rPr lang="en-US" dirty="0"/>
              <a:t>Power    +    Data</a:t>
            </a:r>
          </a:p>
        </p:txBody>
      </p:sp>
      <p:cxnSp>
        <p:nvCxnSpPr>
          <p:cNvPr id="15" name="Straight Connector 14"/>
          <p:cNvCxnSpPr/>
          <p:nvPr/>
        </p:nvCxnSpPr>
        <p:spPr>
          <a:xfrm>
            <a:off x="6553200" y="4857750"/>
            <a:ext cx="990600" cy="685800"/>
          </a:xfrm>
          <a:prstGeom prst="line">
            <a:avLst/>
          </a:prstGeom>
          <a:ln w="25400" cap="flat">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553200" y="3790950"/>
            <a:ext cx="1066800" cy="533400"/>
          </a:xfrm>
          <a:prstGeom prst="line">
            <a:avLst/>
          </a:prstGeom>
          <a:ln w="25400" cap="flat">
            <a:solidFill>
              <a:srgbClr val="FFC000"/>
            </a:solidFill>
          </a:ln>
        </p:spPr>
        <p:style>
          <a:lnRef idx="1">
            <a:schemeClr val="accent1"/>
          </a:lnRef>
          <a:fillRef idx="0">
            <a:schemeClr val="accent1"/>
          </a:fillRef>
          <a:effectRef idx="0">
            <a:schemeClr val="accent1"/>
          </a:effectRef>
          <a:fontRef idx="minor">
            <a:schemeClr val="tx1"/>
          </a:fontRef>
        </p:style>
      </p:cxnSp>
      <p:pic>
        <p:nvPicPr>
          <p:cNvPr id="17"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7348570" y="3271580"/>
            <a:ext cx="1343025" cy="790575"/>
          </a:xfrm>
          <a:prstGeom prst="rect">
            <a:avLst/>
          </a:prstGeom>
          <a:noFill/>
          <a:ln w="9525">
            <a:noFill/>
            <a:miter lim="800000"/>
            <a:headEnd/>
            <a:tailEnd/>
          </a:ln>
        </p:spPr>
      </p:pic>
      <p:pic>
        <p:nvPicPr>
          <p:cNvPr id="19" name="Picture 7" descr="TPE-S80"/>
          <p:cNvPicPr>
            <a:picLocks noChangeAspect="1" noChangeArrowheads="1"/>
          </p:cNvPicPr>
          <p:nvPr/>
        </p:nvPicPr>
        <p:blipFill>
          <a:blip r:embed="rId8" cstate="print"/>
          <a:srcRect t="17778" b="20000"/>
          <a:stretch>
            <a:fillRect/>
          </a:stretch>
        </p:blipFill>
        <p:spPr bwMode="auto">
          <a:xfrm>
            <a:off x="1447800" y="4248151"/>
            <a:ext cx="1771650" cy="793699"/>
          </a:xfrm>
          <a:prstGeom prst="rect">
            <a:avLst/>
          </a:prstGeom>
          <a:noFill/>
        </p:spPr>
      </p:pic>
      <p:pic>
        <p:nvPicPr>
          <p:cNvPr id="3" name="Picture 2"/>
          <p:cNvPicPr>
            <a:picLocks noChangeAspect="1"/>
          </p:cNvPicPr>
          <p:nvPr/>
        </p:nvPicPr>
        <p:blipFill>
          <a:blip r:embed="rId9"/>
          <a:stretch>
            <a:fillRect/>
          </a:stretch>
        </p:blipFill>
        <p:spPr>
          <a:xfrm>
            <a:off x="7590938" y="5048250"/>
            <a:ext cx="727604" cy="1047750"/>
          </a:xfrm>
          <a:prstGeom prst="rect">
            <a:avLst/>
          </a:prstGeom>
        </p:spPr>
      </p:pic>
      <p:pic>
        <p:nvPicPr>
          <p:cNvPr id="4" name="Picture 3"/>
          <p:cNvPicPr>
            <a:picLocks noChangeAspect="1"/>
          </p:cNvPicPr>
          <p:nvPr/>
        </p:nvPicPr>
        <p:blipFill>
          <a:blip r:embed="rId10"/>
          <a:stretch>
            <a:fillRect/>
          </a:stretch>
        </p:blipFill>
        <p:spPr>
          <a:xfrm>
            <a:off x="762000" y="4042204"/>
            <a:ext cx="2843212" cy="1060062"/>
          </a:xfrm>
          <a:prstGeom prst="rect">
            <a:avLst/>
          </a:prstGeom>
        </p:spPr>
      </p:pic>
    </p:spTree>
    <p:extLst>
      <p:ext uri="{BB962C8B-B14F-4D97-AF65-F5344CB8AC3E}">
        <p14:creationId xmlns:p14="http://schemas.microsoft.com/office/powerpoint/2010/main" val="882461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dirty="0" smtClean="0"/>
              <a:t>Product Definition</a:t>
            </a:r>
            <a:endParaRPr lang="en-US" dirty="0"/>
          </a:p>
        </p:txBody>
      </p:sp>
      <p:sp>
        <p:nvSpPr>
          <p:cNvPr id="3" name="Rectangle 3"/>
          <p:cNvSpPr>
            <a:spLocks noGrp="1"/>
          </p:cNvSpPr>
          <p:nvPr>
            <p:ph type="body" idx="1"/>
          </p:nvPr>
        </p:nvSpPr>
        <p:spPr/>
        <p:txBody>
          <a:bodyPr/>
          <a:lstStyle/>
          <a:p>
            <a:r>
              <a:rPr lang="en-US" dirty="0" smtClean="0"/>
              <a:t>Describe the product or service being marketed</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dirty="0" smtClean="0"/>
              <a:t>Competition</a:t>
            </a:r>
            <a:endParaRPr lang="en-US" dirty="0"/>
          </a:p>
        </p:txBody>
      </p:sp>
      <p:sp>
        <p:nvSpPr>
          <p:cNvPr id="3" name="Rectangle 3"/>
          <p:cNvSpPr>
            <a:spLocks noGrp="1"/>
          </p:cNvSpPr>
          <p:nvPr>
            <p:ph type="body" idx="1"/>
          </p:nvPr>
        </p:nvSpPr>
        <p:spPr/>
        <p:txBody>
          <a:bodyPr/>
          <a:lstStyle/>
          <a:p>
            <a:r>
              <a:rPr lang="en-US" dirty="0" smtClean="0"/>
              <a:t>The competitive landscape</a:t>
            </a:r>
            <a:endParaRPr lang="en-US" dirty="0"/>
          </a:p>
          <a:p>
            <a:pPr lvl="1"/>
            <a:r>
              <a:rPr lang="en-US" dirty="0" smtClean="0"/>
              <a:t>Provide an overview of product competitors, and their strengths and weaknesses</a:t>
            </a:r>
          </a:p>
          <a:p>
            <a:pPr lvl="1"/>
            <a:r>
              <a:rPr lang="en-US" dirty="0" smtClean="0"/>
              <a:t>Position each competitor’s product against the new product</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dirty="0" smtClean="0"/>
              <a:t>Positioning</a:t>
            </a:r>
            <a:endParaRPr lang="en-US" dirty="0"/>
          </a:p>
        </p:txBody>
      </p:sp>
      <p:sp>
        <p:nvSpPr>
          <p:cNvPr id="3" name="Rectangle 3"/>
          <p:cNvSpPr>
            <a:spLocks noGrp="1"/>
          </p:cNvSpPr>
          <p:nvPr>
            <p:ph type="body" idx="1"/>
          </p:nvPr>
        </p:nvSpPr>
        <p:spPr/>
        <p:txBody>
          <a:bodyPr/>
          <a:lstStyle/>
          <a:p>
            <a:r>
              <a:rPr lang="en-US" dirty="0" smtClean="0"/>
              <a:t>Positioning of product or service</a:t>
            </a:r>
            <a:endParaRPr lang="en-US" dirty="0"/>
          </a:p>
          <a:p>
            <a:pPr lvl="1"/>
            <a:r>
              <a:rPr lang="en-US" dirty="0" smtClean="0"/>
              <a:t>Statement that distinctly defines the product in its market and against its competition over time</a:t>
            </a:r>
          </a:p>
          <a:p>
            <a:pPr marL="342900" indent="-342900">
              <a:spcBef>
                <a:spcPct val="20000"/>
              </a:spcBef>
              <a:buChar char="•"/>
            </a:pPr>
            <a:r>
              <a:rPr lang="en-US" dirty="0" smtClean="0"/>
              <a:t>Consumer promise</a:t>
            </a:r>
            <a:endParaRPr lang="en-US" dirty="0"/>
          </a:p>
          <a:p>
            <a:pPr marL="742950" lvl="1" indent="-285750">
              <a:spcBef>
                <a:spcPct val="20000"/>
              </a:spcBef>
              <a:buChar char="–"/>
            </a:pPr>
            <a:r>
              <a:rPr lang="en-US" dirty="0" smtClean="0"/>
              <a:t>Statement summarizing the benefit of the product or service to the consumer</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dirty="0" smtClean="0"/>
              <a:t>Communication Strategies</a:t>
            </a:r>
            <a:endParaRPr lang="en-US" dirty="0"/>
          </a:p>
        </p:txBody>
      </p:sp>
      <p:sp>
        <p:nvSpPr>
          <p:cNvPr id="3" name="Rectangle 3"/>
          <p:cNvSpPr>
            <a:spLocks noGrp="1"/>
          </p:cNvSpPr>
          <p:nvPr>
            <p:ph type="body" idx="1"/>
          </p:nvPr>
        </p:nvSpPr>
        <p:spPr/>
        <p:txBody>
          <a:bodyPr/>
          <a:lstStyle/>
          <a:p>
            <a:r>
              <a:rPr lang="en-US" dirty="0" smtClean="0"/>
              <a:t>Messaging by audience</a:t>
            </a:r>
            <a:endParaRPr lang="en-US" dirty="0"/>
          </a:p>
          <a:p>
            <a:r>
              <a:rPr lang="en-US" dirty="0" smtClean="0"/>
              <a:t>Target consumer demographics</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dirty="0" smtClean="0"/>
              <a:t>Packaging and Fulfillment</a:t>
            </a:r>
            <a:endParaRPr lang="en-US" dirty="0"/>
          </a:p>
        </p:txBody>
      </p:sp>
      <p:sp>
        <p:nvSpPr>
          <p:cNvPr id="3" name="Rectangle 3"/>
          <p:cNvSpPr>
            <a:spLocks noGrp="1"/>
          </p:cNvSpPr>
          <p:nvPr>
            <p:ph type="body" idx="1"/>
          </p:nvPr>
        </p:nvSpPr>
        <p:spPr/>
        <p:txBody>
          <a:bodyPr/>
          <a:lstStyle/>
          <a:p>
            <a:r>
              <a:rPr lang="en-US" dirty="0" smtClean="0"/>
              <a:t>Product packaging</a:t>
            </a:r>
            <a:endParaRPr lang="en-US" dirty="0"/>
          </a:p>
          <a:p>
            <a:pPr lvl="1"/>
            <a:r>
              <a:rPr lang="en-US" dirty="0" smtClean="0"/>
              <a:t>Discuss form factor, pricing, look, and strategy</a:t>
            </a:r>
          </a:p>
          <a:p>
            <a:pPr lvl="1"/>
            <a:r>
              <a:rPr lang="en-US" dirty="0" smtClean="0"/>
              <a:t>Discuss fulfillment issues for items not shipped directly with the product</a:t>
            </a:r>
          </a:p>
          <a:p>
            <a:pPr marL="342900" indent="-342900">
              <a:spcBef>
                <a:spcPct val="20000"/>
              </a:spcBef>
              <a:buChar char="•"/>
            </a:pPr>
            <a:r>
              <a:rPr lang="en-US" dirty="0" smtClean="0"/>
              <a:t>COGs</a:t>
            </a:r>
            <a:endParaRPr lang="en-US" dirty="0"/>
          </a:p>
          <a:p>
            <a:pPr marL="742950" lvl="1" indent="-285750">
              <a:spcBef>
                <a:spcPct val="20000"/>
              </a:spcBef>
              <a:buChar char="–"/>
            </a:pPr>
            <a:r>
              <a:rPr lang="en-US" dirty="0" smtClean="0"/>
              <a:t>Summarize cost of goods and high-level bill of materials</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dirty="0" smtClean="0"/>
              <a:t>Launch Strategies</a:t>
            </a:r>
            <a:endParaRPr lang="en-US" dirty="0"/>
          </a:p>
        </p:txBody>
      </p:sp>
      <p:sp>
        <p:nvSpPr>
          <p:cNvPr id="3" name="Rectangle 3"/>
          <p:cNvSpPr>
            <a:spLocks noGrp="1"/>
          </p:cNvSpPr>
          <p:nvPr>
            <p:ph type="body" idx="1"/>
          </p:nvPr>
        </p:nvSpPr>
        <p:spPr/>
        <p:txBody>
          <a:bodyPr/>
          <a:lstStyle/>
          <a:p>
            <a:r>
              <a:rPr lang="en-US" dirty="0" smtClean="0"/>
              <a:t>Launch plan</a:t>
            </a:r>
            <a:endParaRPr lang="en-US" dirty="0"/>
          </a:p>
          <a:p>
            <a:pPr lvl="1"/>
            <a:r>
              <a:rPr lang="en-US" dirty="0" smtClean="0"/>
              <a:t>If product is being announced</a:t>
            </a:r>
          </a:p>
          <a:p>
            <a:pPr marL="342900" indent="-342900">
              <a:spcBef>
                <a:spcPct val="20000"/>
              </a:spcBef>
              <a:buChar char="•"/>
            </a:pPr>
            <a:r>
              <a:rPr lang="en-US" dirty="0" smtClean="0"/>
              <a:t>Promotion budget</a:t>
            </a:r>
            <a:endParaRPr lang="en-US" dirty="0"/>
          </a:p>
          <a:p>
            <a:pPr marL="342900" indent="-342900">
              <a:spcBef>
                <a:spcPct val="20000"/>
              </a:spcBef>
              <a:buChar char="•"/>
            </a:pPr>
            <a:r>
              <a:rPr lang="en-US" dirty="0" smtClean="0"/>
              <a:t>Supply backup material with detailed budget information for review</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dirty="0" smtClean="0"/>
              <a:t>Public Relations</a:t>
            </a:r>
            <a:endParaRPr lang="en-US" dirty="0"/>
          </a:p>
        </p:txBody>
      </p:sp>
      <p:sp>
        <p:nvSpPr>
          <p:cNvPr id="3" name="Rectangle 3"/>
          <p:cNvSpPr>
            <a:spLocks noGrp="1"/>
          </p:cNvSpPr>
          <p:nvPr>
            <p:ph type="body" idx="1"/>
          </p:nvPr>
        </p:nvSpPr>
        <p:spPr/>
        <p:txBody>
          <a:bodyPr/>
          <a:lstStyle/>
          <a:p>
            <a:r>
              <a:rPr lang="en-US" dirty="0" smtClean="0"/>
              <a:t>Strategy and execution</a:t>
            </a:r>
            <a:endParaRPr lang="en-US" dirty="0"/>
          </a:p>
          <a:p>
            <a:pPr lvl="1"/>
            <a:r>
              <a:rPr lang="en-US" dirty="0" smtClean="0"/>
              <a:t>PR strategies</a:t>
            </a:r>
          </a:p>
          <a:p>
            <a:pPr lvl="1"/>
            <a:r>
              <a:rPr lang="en-US" dirty="0" smtClean="0"/>
              <a:t>PR plan highlights</a:t>
            </a:r>
          </a:p>
          <a:p>
            <a:pPr lvl="1"/>
            <a:r>
              <a:rPr lang="en-US" dirty="0" smtClean="0"/>
              <a:t>Have backup PR plan including editorial calendars, speaking engagements, conference schedules, etc.</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dirty="0" smtClean="0"/>
              <a:t>Advertising</a:t>
            </a:r>
            <a:endParaRPr lang="en-US" dirty="0"/>
          </a:p>
        </p:txBody>
      </p:sp>
      <p:sp>
        <p:nvSpPr>
          <p:cNvPr id="3" name="Rectangle 3"/>
          <p:cNvSpPr>
            <a:spLocks noGrp="1"/>
          </p:cNvSpPr>
          <p:nvPr>
            <p:ph type="body" idx="1"/>
          </p:nvPr>
        </p:nvSpPr>
        <p:spPr/>
        <p:txBody>
          <a:bodyPr/>
          <a:lstStyle/>
          <a:p>
            <a:r>
              <a:rPr lang="en-US" dirty="0" smtClean="0"/>
              <a:t>Strategy and execution</a:t>
            </a:r>
            <a:endParaRPr lang="en-US" dirty="0"/>
          </a:p>
          <a:p>
            <a:pPr lvl="1"/>
            <a:r>
              <a:rPr lang="en-US" dirty="0" smtClean="0"/>
              <a:t>Overview of strategy</a:t>
            </a:r>
          </a:p>
          <a:p>
            <a:pPr lvl="1"/>
            <a:r>
              <a:rPr lang="en-US" dirty="0" smtClean="0"/>
              <a:t>Overview of media and timing</a:t>
            </a:r>
          </a:p>
          <a:p>
            <a:pPr lvl="1"/>
            <a:r>
              <a:rPr lang="en-US" dirty="0" smtClean="0"/>
              <a:t>Overview of ad spending</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dirty="0" smtClean="0"/>
              <a:t>Other Promotion</a:t>
            </a:r>
            <a:endParaRPr lang="en-US" dirty="0"/>
          </a:p>
        </p:txBody>
      </p:sp>
      <p:sp>
        <p:nvSpPr>
          <p:cNvPr id="3" name="Rectangle 3"/>
          <p:cNvSpPr>
            <a:spLocks noGrp="1"/>
          </p:cNvSpPr>
          <p:nvPr>
            <p:ph type="body" idx="1"/>
          </p:nvPr>
        </p:nvSpPr>
        <p:spPr/>
        <p:txBody>
          <a:bodyPr>
            <a:normAutofit/>
          </a:bodyPr>
          <a:lstStyle/>
          <a:p>
            <a:r>
              <a:rPr lang="en-US" dirty="0" smtClean="0"/>
              <a:t>Direct marketing</a:t>
            </a:r>
            <a:endParaRPr lang="en-US" dirty="0"/>
          </a:p>
          <a:p>
            <a:pPr lvl="1"/>
            <a:r>
              <a:rPr lang="en-US" dirty="0" smtClean="0"/>
              <a:t>Overview of strategy, vehicles, and timing</a:t>
            </a:r>
          </a:p>
          <a:p>
            <a:pPr lvl="1"/>
            <a:r>
              <a:rPr lang="en-US" dirty="0" smtClean="0"/>
              <a:t>Overview of response targets, goals, and budget</a:t>
            </a:r>
          </a:p>
          <a:p>
            <a:pPr marL="342900" indent="-342900">
              <a:spcBef>
                <a:spcPct val="20000"/>
              </a:spcBef>
              <a:buChar char="•"/>
            </a:pPr>
            <a:r>
              <a:rPr lang="en-US" dirty="0" smtClean="0"/>
              <a:t>Third-party marketing</a:t>
            </a:r>
            <a:endParaRPr lang="en-US" dirty="0"/>
          </a:p>
          <a:p>
            <a:pPr marL="742950" lvl="1" indent="-285750">
              <a:spcBef>
                <a:spcPct val="20000"/>
              </a:spcBef>
              <a:buChar char="–"/>
            </a:pPr>
            <a:r>
              <a:rPr lang="en-US" dirty="0" smtClean="0"/>
              <a:t>Co-marketing arrangements with other companies</a:t>
            </a:r>
          </a:p>
          <a:p>
            <a:pPr marL="342900" indent="-342900">
              <a:spcBef>
                <a:spcPct val="20000"/>
              </a:spcBef>
              <a:buChar char="•"/>
            </a:pPr>
            <a:r>
              <a:rPr lang="en-US" dirty="0" smtClean="0"/>
              <a:t>Marketing programs</a:t>
            </a:r>
            <a:endParaRPr lang="en-US" dirty="0"/>
          </a:p>
          <a:p>
            <a:pPr marL="742950" lvl="1" indent="-285750">
              <a:spcBef>
                <a:spcPct val="20000"/>
              </a:spcBef>
              <a:buChar char="–"/>
            </a:pPr>
            <a:r>
              <a:rPr lang="en-US" dirty="0" smtClean="0"/>
              <a:t>Other promotional programs</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dirty="0" smtClean="0"/>
              <a:t>Pricing</a:t>
            </a:r>
            <a:endParaRPr lang="en-US" dirty="0"/>
          </a:p>
        </p:txBody>
      </p:sp>
      <p:sp>
        <p:nvSpPr>
          <p:cNvPr id="3" name="Rectangle 3"/>
          <p:cNvSpPr>
            <a:spLocks noGrp="1"/>
          </p:cNvSpPr>
          <p:nvPr>
            <p:ph type="body" idx="1"/>
          </p:nvPr>
        </p:nvSpPr>
        <p:spPr/>
        <p:txBody>
          <a:bodyPr/>
          <a:lstStyle/>
          <a:p>
            <a:r>
              <a:rPr lang="en-US" dirty="0" smtClean="0"/>
              <a:t>Pricing</a:t>
            </a:r>
            <a:endParaRPr lang="en-US" dirty="0"/>
          </a:p>
          <a:p>
            <a:pPr lvl="1"/>
            <a:r>
              <a:rPr lang="en-US" dirty="0" smtClean="0"/>
              <a:t>Summarize specific pricing or pricing strategies</a:t>
            </a:r>
          </a:p>
          <a:p>
            <a:pPr lvl="1"/>
            <a:r>
              <a:rPr lang="en-US" dirty="0" smtClean="0"/>
              <a:t>Compare to similar products</a:t>
            </a:r>
          </a:p>
          <a:p>
            <a:r>
              <a:rPr lang="en-US" dirty="0" smtClean="0"/>
              <a:t>Policies</a:t>
            </a:r>
          </a:p>
          <a:p>
            <a:pPr lvl="1"/>
            <a:r>
              <a:rPr lang="en-US" dirty="0" smtClean="0"/>
              <a:t>Summarize policy relevant to understanding key pricing issues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35394" y="11333"/>
            <a:ext cx="6541807" cy="830997"/>
          </a:xfrm>
          <a:prstGeom prst="rect">
            <a:avLst/>
          </a:prstGeom>
        </p:spPr>
        <p:txBody>
          <a:bodyPr wrap="square">
            <a:spAutoFit/>
          </a:bodyPr>
          <a:lstStyle/>
          <a:p>
            <a:pPr>
              <a:defRPr/>
            </a:pPr>
            <a:r>
              <a:rPr lang="en-US" altLang="zh-TW"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Introduction</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10" name="Rectangle 2"/>
          <p:cNvSpPr txBox="1">
            <a:spLocks noChangeArrowheads="1"/>
          </p:cNvSpPr>
          <p:nvPr/>
        </p:nvSpPr>
        <p:spPr bwMode="auto">
          <a:xfrm>
            <a:off x="1981200" y="1570038"/>
            <a:ext cx="8229600" cy="43735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 typeface="Arial" charset="0"/>
              <a:buNone/>
            </a:pPr>
            <a:r>
              <a:rPr lang="en-US" sz="2800" b="1" dirty="0">
                <a:latin typeface="Tahoma" pitchFamily="34" charset="0"/>
                <a:ea typeface="Tahoma" pitchFamily="34" charset="0"/>
                <a:cs typeface="Tahoma" pitchFamily="34" charset="0"/>
              </a:rPr>
              <a:t>Features</a:t>
            </a:r>
          </a:p>
          <a:p>
            <a:pPr>
              <a:lnSpc>
                <a:spcPct val="90000"/>
              </a:lnSpc>
              <a:buFont typeface="Arial" charset="0"/>
              <a:buBlip>
                <a:blip r:embed="rId3"/>
              </a:buBlip>
            </a:pPr>
            <a:r>
              <a:rPr lang="en-US" sz="2800" b="1" dirty="0">
                <a:latin typeface="Tahoma" pitchFamily="34" charset="0"/>
                <a:ea typeface="Tahoma" pitchFamily="34" charset="0"/>
                <a:cs typeface="Tahoma" pitchFamily="34" charset="0"/>
              </a:rPr>
              <a:t>Industry Standard</a:t>
            </a:r>
          </a:p>
          <a:p>
            <a:pPr lvl="1">
              <a:lnSpc>
                <a:spcPct val="90000"/>
              </a:lnSpc>
              <a:buFont typeface="Arial" charset="0"/>
              <a:buBlip>
                <a:blip r:embed="rId3"/>
              </a:buBlip>
            </a:pPr>
            <a:r>
              <a:rPr lang="en-US" sz="2400" dirty="0">
                <a:latin typeface="Tahoma" pitchFamily="34" charset="0"/>
                <a:ea typeface="Tahoma" pitchFamily="34" charset="0"/>
                <a:cs typeface="Tahoma" pitchFamily="34" charset="0"/>
              </a:rPr>
              <a:t>IEEE 802.3at = 34.2 watts (</a:t>
            </a:r>
            <a:r>
              <a:rPr lang="en-US" sz="2400" dirty="0" err="1">
                <a:latin typeface="Tahoma" pitchFamily="34" charset="0"/>
                <a:ea typeface="Tahoma" pitchFamily="34" charset="0"/>
                <a:cs typeface="Tahoma" pitchFamily="34" charset="0"/>
              </a:rPr>
              <a:t>PoE</a:t>
            </a:r>
            <a:r>
              <a:rPr lang="en-US" sz="2400" dirty="0">
                <a:latin typeface="Tahoma" pitchFamily="34" charset="0"/>
                <a:ea typeface="Tahoma" pitchFamily="34" charset="0"/>
                <a:cs typeface="Tahoma" pitchFamily="34" charset="0"/>
              </a:rPr>
              <a:t>+)</a:t>
            </a:r>
          </a:p>
          <a:p>
            <a:pPr lvl="1">
              <a:lnSpc>
                <a:spcPct val="90000"/>
              </a:lnSpc>
              <a:buFont typeface="Arial" charset="0"/>
              <a:buBlip>
                <a:blip r:embed="rId3"/>
              </a:buBlip>
            </a:pPr>
            <a:r>
              <a:rPr lang="en-US" sz="2400" dirty="0">
                <a:latin typeface="Tahoma" pitchFamily="34" charset="0"/>
                <a:ea typeface="Tahoma" pitchFamily="34" charset="0"/>
                <a:cs typeface="Tahoma" pitchFamily="34" charset="0"/>
              </a:rPr>
              <a:t>IEEE 802.3af = 15.4 watts (</a:t>
            </a:r>
            <a:r>
              <a:rPr lang="en-US" sz="2400" dirty="0" err="1">
                <a:latin typeface="Tahoma" pitchFamily="34" charset="0"/>
                <a:ea typeface="Tahoma" pitchFamily="34" charset="0"/>
                <a:cs typeface="Tahoma" pitchFamily="34" charset="0"/>
              </a:rPr>
              <a:t>PoE</a:t>
            </a:r>
            <a:r>
              <a:rPr lang="en-US" sz="2400" dirty="0">
                <a:latin typeface="Tahoma" pitchFamily="34" charset="0"/>
                <a:ea typeface="Tahoma" pitchFamily="34" charset="0"/>
                <a:cs typeface="Tahoma" pitchFamily="34" charset="0"/>
              </a:rPr>
              <a:t>)</a:t>
            </a:r>
          </a:p>
          <a:p>
            <a:pPr>
              <a:lnSpc>
                <a:spcPct val="90000"/>
              </a:lnSpc>
              <a:buFont typeface="Arial" charset="0"/>
              <a:buBlip>
                <a:blip r:embed="rId3"/>
              </a:buBlip>
            </a:pPr>
            <a:r>
              <a:rPr lang="en-US" sz="2800" b="1" dirty="0">
                <a:latin typeface="Tahoma" pitchFamily="34" charset="0"/>
                <a:ea typeface="Tahoma" pitchFamily="34" charset="0"/>
                <a:cs typeface="Tahoma" pitchFamily="34" charset="0"/>
              </a:rPr>
              <a:t>Cabling</a:t>
            </a:r>
          </a:p>
          <a:p>
            <a:pPr lvl="1">
              <a:lnSpc>
                <a:spcPct val="90000"/>
              </a:lnSpc>
              <a:buFont typeface="Arial" charset="0"/>
              <a:buBlip>
                <a:blip r:embed="rId3"/>
              </a:buBlip>
            </a:pPr>
            <a:r>
              <a:rPr lang="en-US" sz="2400" dirty="0">
                <a:latin typeface="Tahoma" pitchFamily="34" charset="0"/>
                <a:ea typeface="Tahoma" pitchFamily="34" charset="0"/>
                <a:cs typeface="Tahoma" pitchFamily="34" charset="0"/>
              </a:rPr>
              <a:t>Cat 5,5e,or 6 Ethernet Cable</a:t>
            </a:r>
          </a:p>
          <a:p>
            <a:pPr>
              <a:lnSpc>
                <a:spcPct val="90000"/>
              </a:lnSpc>
              <a:buFont typeface="Arial" charset="0"/>
              <a:buBlip>
                <a:blip r:embed="rId3"/>
              </a:buBlip>
            </a:pPr>
            <a:r>
              <a:rPr lang="en-US" sz="2800" b="1" dirty="0">
                <a:latin typeface="Tahoma" pitchFamily="34" charset="0"/>
                <a:ea typeface="Tahoma" pitchFamily="34" charset="0"/>
                <a:cs typeface="Tahoma" pitchFamily="34" charset="0"/>
              </a:rPr>
              <a:t>Common Applications</a:t>
            </a:r>
          </a:p>
          <a:p>
            <a:pPr lvl="1">
              <a:lnSpc>
                <a:spcPct val="90000"/>
              </a:lnSpc>
              <a:buFont typeface="Arial" charset="0"/>
              <a:buBlip>
                <a:blip r:embed="rId3"/>
              </a:buBlip>
            </a:pPr>
            <a:r>
              <a:rPr lang="en-US" sz="2400" dirty="0">
                <a:latin typeface="Tahoma" pitchFamily="34" charset="0"/>
                <a:ea typeface="Tahoma" pitchFamily="34" charset="0"/>
                <a:cs typeface="Tahoma" pitchFamily="34" charset="0"/>
              </a:rPr>
              <a:t>Wireless Devices</a:t>
            </a:r>
          </a:p>
          <a:p>
            <a:pPr lvl="1">
              <a:lnSpc>
                <a:spcPct val="90000"/>
              </a:lnSpc>
              <a:buFont typeface="Arial" charset="0"/>
              <a:buBlip>
                <a:blip r:embed="rId3"/>
              </a:buBlip>
            </a:pPr>
            <a:r>
              <a:rPr lang="en-US" sz="2400" dirty="0">
                <a:latin typeface="Tahoma" pitchFamily="34" charset="0"/>
                <a:ea typeface="Tahoma" pitchFamily="34" charset="0"/>
                <a:cs typeface="Tahoma" pitchFamily="34" charset="0"/>
              </a:rPr>
              <a:t>Internet Cameras</a:t>
            </a:r>
          </a:p>
          <a:p>
            <a:pPr lvl="1">
              <a:lnSpc>
                <a:spcPct val="90000"/>
              </a:lnSpc>
              <a:buFont typeface="Arial" charset="0"/>
              <a:buBlip>
                <a:blip r:embed="rId3"/>
              </a:buBlip>
            </a:pPr>
            <a:r>
              <a:rPr lang="en-US" sz="2400" dirty="0">
                <a:latin typeface="Tahoma" pitchFamily="34" charset="0"/>
                <a:ea typeface="Tahoma" pitchFamily="34" charset="0"/>
                <a:cs typeface="Tahoma" pitchFamily="34" charset="0"/>
              </a:rPr>
              <a:t>VoIP Phones</a:t>
            </a:r>
          </a:p>
        </p:txBody>
      </p:sp>
      <p:pic>
        <p:nvPicPr>
          <p:cNvPr id="2050" name="Picture 2" descr="http://www.iadea.com/sites/www.iadea.com/files/images/PowerOverEthern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1" y="2057400"/>
            <a:ext cx="2750127" cy="2750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7596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dirty="0" smtClean="0"/>
              <a:t>Distribution</a:t>
            </a:r>
            <a:endParaRPr lang="en-US" dirty="0"/>
          </a:p>
        </p:txBody>
      </p:sp>
      <p:sp>
        <p:nvSpPr>
          <p:cNvPr id="3" name="Rectangle 3"/>
          <p:cNvSpPr>
            <a:spLocks noGrp="1"/>
          </p:cNvSpPr>
          <p:nvPr>
            <p:ph type="body" idx="1"/>
          </p:nvPr>
        </p:nvSpPr>
        <p:spPr/>
        <p:txBody>
          <a:bodyPr/>
          <a:lstStyle/>
          <a:p>
            <a:r>
              <a:rPr lang="en-US" dirty="0" smtClean="0"/>
              <a:t>Distribution strategy</a:t>
            </a:r>
            <a:endParaRPr lang="en-US" dirty="0"/>
          </a:p>
          <a:p>
            <a:r>
              <a:rPr lang="en-US" dirty="0" smtClean="0"/>
              <a:t>Channels of distribution</a:t>
            </a:r>
          </a:p>
          <a:p>
            <a:pPr lvl="1"/>
            <a:r>
              <a:rPr lang="en-US" dirty="0" smtClean="0"/>
              <a:t>Summarize channels of distribution</a:t>
            </a:r>
          </a:p>
          <a:p>
            <a:r>
              <a:rPr lang="en-US" dirty="0" smtClean="0"/>
              <a:t>Distribution by channel</a:t>
            </a:r>
          </a:p>
          <a:p>
            <a:r>
              <a:rPr lang="en-US" dirty="0" smtClean="0"/>
              <a:t>Show plan of what percent share of distribution will be contributed by each channel – a pie chart might be helpful</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dirty="0" smtClean="0"/>
              <a:t>Vertical Markets/Segments</a:t>
            </a:r>
            <a:endParaRPr lang="en-US" dirty="0"/>
          </a:p>
        </p:txBody>
      </p:sp>
      <p:sp>
        <p:nvSpPr>
          <p:cNvPr id="3" name="Rectangle 3"/>
          <p:cNvSpPr>
            <a:spLocks noGrp="1"/>
          </p:cNvSpPr>
          <p:nvPr>
            <p:ph type="body" idx="1"/>
          </p:nvPr>
        </p:nvSpPr>
        <p:spPr/>
        <p:txBody>
          <a:bodyPr/>
          <a:lstStyle/>
          <a:p>
            <a:r>
              <a:rPr lang="en-US" dirty="0" smtClean="0"/>
              <a:t>Vertical market opportunities</a:t>
            </a:r>
            <a:endParaRPr lang="en-US" dirty="0"/>
          </a:p>
          <a:p>
            <a:pPr lvl="1"/>
            <a:r>
              <a:rPr lang="en-US" dirty="0" smtClean="0"/>
              <a:t>Discuss specific market segment opportunities</a:t>
            </a:r>
          </a:p>
          <a:p>
            <a:pPr lvl="1"/>
            <a:r>
              <a:rPr lang="en-US" dirty="0" smtClean="0"/>
              <a:t>Address distribution strategies for those markets or segments</a:t>
            </a:r>
          </a:p>
          <a:p>
            <a:pPr lvl="1"/>
            <a:r>
              <a:rPr lang="en-US" dirty="0" smtClean="0"/>
              <a:t>Address use of third-party partner role in distribution to vertical markets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dirty="0" smtClean="0"/>
              <a:t>International</a:t>
            </a:r>
            <a:endParaRPr lang="en-US" dirty="0"/>
          </a:p>
        </p:txBody>
      </p:sp>
      <p:sp>
        <p:nvSpPr>
          <p:cNvPr id="3" name="Rectangle 3"/>
          <p:cNvSpPr>
            <a:spLocks noGrp="1"/>
          </p:cNvSpPr>
          <p:nvPr>
            <p:ph type="body" idx="1"/>
          </p:nvPr>
        </p:nvSpPr>
        <p:spPr/>
        <p:txBody>
          <a:bodyPr/>
          <a:lstStyle/>
          <a:p>
            <a:r>
              <a:rPr lang="en-US" dirty="0" smtClean="0"/>
              <a:t>International distribution</a:t>
            </a:r>
            <a:endParaRPr lang="en-US" dirty="0"/>
          </a:p>
          <a:p>
            <a:pPr lvl="1"/>
            <a:r>
              <a:rPr lang="en-US" dirty="0" smtClean="0"/>
              <a:t>Address distribution strategies</a:t>
            </a:r>
          </a:p>
          <a:p>
            <a:pPr lvl="1"/>
            <a:r>
              <a:rPr lang="en-US" dirty="0" smtClean="0"/>
              <a:t>Discuss issues specific to international distribution</a:t>
            </a:r>
          </a:p>
          <a:p>
            <a:r>
              <a:rPr lang="en-US" dirty="0" smtClean="0"/>
              <a:t>International pricing strategy</a:t>
            </a:r>
          </a:p>
          <a:p>
            <a:r>
              <a:rPr lang="en-US" dirty="0" smtClean="0"/>
              <a:t>Localization issues</a:t>
            </a:r>
          </a:p>
          <a:p>
            <a:pPr lvl="1"/>
            <a:r>
              <a:rPr lang="en-US" dirty="0" smtClean="0"/>
              <a:t>Highlight requirements for local product variations</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dirty="0" smtClean="0"/>
              <a:t>Success Metrics</a:t>
            </a:r>
            <a:endParaRPr lang="en-US" dirty="0"/>
          </a:p>
        </p:txBody>
      </p:sp>
      <p:sp>
        <p:nvSpPr>
          <p:cNvPr id="3" name="Rectangle 3"/>
          <p:cNvSpPr>
            <a:spLocks noGrp="1"/>
          </p:cNvSpPr>
          <p:nvPr>
            <p:ph type="body" idx="1"/>
          </p:nvPr>
        </p:nvSpPr>
        <p:spPr/>
        <p:txBody>
          <a:bodyPr/>
          <a:lstStyle/>
          <a:p>
            <a:r>
              <a:rPr lang="en-US" dirty="0" smtClean="0"/>
              <a:t>First year goals</a:t>
            </a:r>
            <a:endParaRPr lang="en-US" dirty="0"/>
          </a:p>
          <a:p>
            <a:r>
              <a:rPr lang="en-US" dirty="0" smtClean="0"/>
              <a:t>Additional year goals</a:t>
            </a:r>
          </a:p>
          <a:p>
            <a:r>
              <a:rPr lang="en-US" dirty="0" smtClean="0"/>
              <a:t>Measures of success/failure</a:t>
            </a:r>
          </a:p>
          <a:p>
            <a:r>
              <a:rPr lang="en-US" dirty="0" smtClean="0"/>
              <a:t>Requirements for success</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dirty="0" smtClean="0"/>
              <a:t>Schedule</a:t>
            </a:r>
            <a:endParaRPr lang="en-US" dirty="0"/>
          </a:p>
        </p:txBody>
      </p:sp>
      <p:sp>
        <p:nvSpPr>
          <p:cNvPr id="3" name="Rectangle 3"/>
          <p:cNvSpPr>
            <a:spLocks noGrp="1"/>
          </p:cNvSpPr>
          <p:nvPr>
            <p:ph type="body" idx="1"/>
          </p:nvPr>
        </p:nvSpPr>
        <p:spPr/>
        <p:txBody>
          <a:bodyPr/>
          <a:lstStyle/>
          <a:p>
            <a:r>
              <a:rPr lang="en-US" dirty="0" smtClean="0"/>
              <a:t>18-month schedule highlights</a:t>
            </a:r>
            <a:endParaRPr lang="en-US" dirty="0"/>
          </a:p>
          <a:p>
            <a:r>
              <a:rPr lang="en-US" dirty="0" smtClean="0"/>
              <a:t>Timing</a:t>
            </a:r>
          </a:p>
          <a:p>
            <a:pPr lvl="1"/>
            <a:r>
              <a:rPr lang="en-US" dirty="0" smtClean="0"/>
              <a:t>Isolate timing dependencies critical to success</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body" idx="4294967295"/>
          </p:nvPr>
        </p:nvSpPr>
        <p:spPr bwMode="auto">
          <a:xfrm>
            <a:off x="1981200" y="1447801"/>
            <a:ext cx="8229600" cy="4373563"/>
          </a:xfrm>
          <a:prstGeom prst="rect">
            <a:avLst/>
          </a:prstGeom>
          <a:noFill/>
          <a:ln>
            <a:miter lim="800000"/>
            <a:headEnd/>
            <a:tailEnd/>
          </a:ln>
        </p:spPr>
        <p:txBody>
          <a:bodyPr vert="horz" wrap="square" lIns="91440" tIns="45720" rIns="91440" bIns="45720" numCol="1" anchor="t" anchorCtr="0" compatLnSpc="1">
            <a:prstTxWarp prst="textNoShape">
              <a:avLst/>
            </a:prstTxWarp>
            <a:normAutofit lnSpcReduction="10000"/>
          </a:bodyPr>
          <a:lstStyle/>
          <a:p>
            <a:pPr marL="0" indent="0">
              <a:lnSpc>
                <a:spcPct val="90000"/>
              </a:lnSpc>
              <a:buNone/>
            </a:pPr>
            <a:r>
              <a:rPr lang="en-US" sz="2400" b="1" dirty="0">
                <a:latin typeface="Tahoma" pitchFamily="34" charset="0"/>
                <a:ea typeface="Tahoma" pitchFamily="34" charset="0"/>
                <a:cs typeface="Tahoma" pitchFamily="34" charset="0"/>
              </a:rPr>
              <a:t>The Three Elements of PoE</a:t>
            </a:r>
          </a:p>
          <a:p>
            <a:pPr lvl="1">
              <a:lnSpc>
                <a:spcPct val="90000"/>
              </a:lnSpc>
              <a:buBlip>
                <a:blip r:embed="rId3"/>
              </a:buBlip>
            </a:pPr>
            <a:r>
              <a:rPr lang="en-US" sz="2400" dirty="0">
                <a:latin typeface="Tahoma" pitchFamily="34" charset="0"/>
                <a:ea typeface="Tahoma" pitchFamily="34" charset="0"/>
                <a:cs typeface="Tahoma" pitchFamily="34" charset="0"/>
              </a:rPr>
              <a:t>Power Sourcing Equipment (PSE)</a:t>
            </a:r>
          </a:p>
          <a:p>
            <a:pPr lvl="1">
              <a:lnSpc>
                <a:spcPct val="90000"/>
              </a:lnSpc>
              <a:buFontTx/>
              <a:buBlip>
                <a:blip r:embed="rId4"/>
              </a:buBlip>
            </a:pPr>
            <a:endParaRPr lang="en-US" dirty="0" smtClean="0">
              <a:latin typeface="Tahoma" pitchFamily="34" charset="0"/>
              <a:ea typeface="Tahoma" pitchFamily="34" charset="0"/>
              <a:cs typeface="Tahoma" pitchFamily="34" charset="0"/>
            </a:endParaRPr>
          </a:p>
          <a:p>
            <a:pPr lvl="1">
              <a:lnSpc>
                <a:spcPct val="90000"/>
              </a:lnSpc>
              <a:buFontTx/>
              <a:buBlip>
                <a:blip r:embed="rId4"/>
              </a:buBlip>
            </a:pPr>
            <a:endParaRPr lang="en-US" dirty="0" smtClean="0">
              <a:latin typeface="Tahoma" pitchFamily="34" charset="0"/>
              <a:ea typeface="Tahoma" pitchFamily="34" charset="0"/>
              <a:cs typeface="Tahoma" pitchFamily="34" charset="0"/>
            </a:endParaRPr>
          </a:p>
          <a:p>
            <a:pPr lvl="1">
              <a:lnSpc>
                <a:spcPct val="90000"/>
              </a:lnSpc>
              <a:buFontTx/>
              <a:buBlip>
                <a:blip r:embed="rId4"/>
              </a:buBlip>
            </a:pPr>
            <a:endParaRPr lang="en-US" dirty="0" smtClean="0">
              <a:latin typeface="Tahoma" pitchFamily="34" charset="0"/>
              <a:ea typeface="Tahoma" pitchFamily="34" charset="0"/>
              <a:cs typeface="Tahoma" pitchFamily="34" charset="0"/>
            </a:endParaRPr>
          </a:p>
          <a:p>
            <a:pPr lvl="1">
              <a:lnSpc>
                <a:spcPct val="90000"/>
              </a:lnSpc>
              <a:buBlip>
                <a:blip r:embed="rId3"/>
              </a:buBlip>
            </a:pPr>
            <a:endParaRPr lang="en-US" sz="2400" dirty="0">
              <a:latin typeface="Tahoma" pitchFamily="34" charset="0"/>
              <a:ea typeface="Tahoma" pitchFamily="34" charset="0"/>
              <a:cs typeface="Tahoma" pitchFamily="34" charset="0"/>
            </a:endParaRPr>
          </a:p>
          <a:p>
            <a:pPr lvl="1">
              <a:lnSpc>
                <a:spcPct val="90000"/>
              </a:lnSpc>
              <a:buBlip>
                <a:blip r:embed="rId3"/>
              </a:buBlip>
            </a:pPr>
            <a:r>
              <a:rPr lang="en-US" sz="2400" dirty="0">
                <a:latin typeface="Tahoma" pitchFamily="34" charset="0"/>
                <a:ea typeface="Tahoma" pitchFamily="34" charset="0"/>
                <a:cs typeface="Tahoma" pitchFamily="34" charset="0"/>
              </a:rPr>
              <a:t>Powered Device (PD)</a:t>
            </a:r>
          </a:p>
          <a:p>
            <a:pPr lvl="1">
              <a:lnSpc>
                <a:spcPct val="90000"/>
              </a:lnSpc>
              <a:buFontTx/>
              <a:buBlip>
                <a:blip r:embed="rId4"/>
              </a:buBlip>
            </a:pPr>
            <a:endParaRPr lang="en-US" dirty="0" smtClean="0">
              <a:latin typeface="Tahoma" pitchFamily="34" charset="0"/>
              <a:ea typeface="Tahoma" pitchFamily="34" charset="0"/>
              <a:cs typeface="Tahoma" pitchFamily="34" charset="0"/>
            </a:endParaRPr>
          </a:p>
          <a:p>
            <a:pPr lvl="1">
              <a:lnSpc>
                <a:spcPct val="90000"/>
              </a:lnSpc>
              <a:buFontTx/>
              <a:buBlip>
                <a:blip r:embed="rId4"/>
              </a:buBlip>
            </a:pPr>
            <a:endParaRPr lang="en-US" dirty="0" smtClean="0">
              <a:latin typeface="Tahoma" pitchFamily="34" charset="0"/>
              <a:ea typeface="Tahoma" pitchFamily="34" charset="0"/>
              <a:cs typeface="Tahoma" pitchFamily="34" charset="0"/>
            </a:endParaRPr>
          </a:p>
          <a:p>
            <a:pPr lvl="1">
              <a:lnSpc>
                <a:spcPct val="90000"/>
              </a:lnSpc>
              <a:buFontTx/>
              <a:buBlip>
                <a:blip r:embed="rId4"/>
              </a:buBlip>
            </a:pPr>
            <a:endParaRPr lang="en-US" dirty="0" smtClean="0">
              <a:latin typeface="Tahoma" pitchFamily="34" charset="0"/>
              <a:ea typeface="Tahoma" pitchFamily="34" charset="0"/>
              <a:cs typeface="Tahoma" pitchFamily="34" charset="0"/>
            </a:endParaRPr>
          </a:p>
          <a:p>
            <a:pPr marL="365760" lvl="1" indent="0">
              <a:lnSpc>
                <a:spcPct val="90000"/>
              </a:lnSpc>
              <a:buNone/>
            </a:pPr>
            <a:r>
              <a:rPr lang="en-US" sz="2400" dirty="0" smtClean="0">
                <a:latin typeface="Tahoma" pitchFamily="34" charset="0"/>
                <a:ea typeface="Tahoma" pitchFamily="34" charset="0"/>
                <a:cs typeface="Tahoma" pitchFamily="34" charset="0"/>
              </a:rPr>
              <a:t> Patch</a:t>
            </a:r>
            <a:endParaRPr lang="en-US" sz="2400" dirty="0">
              <a:latin typeface="Tahoma" pitchFamily="34" charset="0"/>
              <a:ea typeface="Tahoma" pitchFamily="34" charset="0"/>
              <a:cs typeface="Tahoma" pitchFamily="34" charset="0"/>
            </a:endParaRPr>
          </a:p>
          <a:p>
            <a:pPr marL="457200" lvl="1" indent="0">
              <a:lnSpc>
                <a:spcPct val="90000"/>
              </a:lnSpc>
              <a:buNone/>
            </a:pPr>
            <a:endParaRPr lang="en-US" dirty="0" smtClean="0">
              <a:latin typeface="Tahoma" pitchFamily="34" charset="0"/>
              <a:ea typeface="Tahoma" pitchFamily="34" charset="0"/>
              <a:cs typeface="Tahoma" pitchFamily="34" charset="0"/>
            </a:endParaRPr>
          </a:p>
        </p:txBody>
      </p:sp>
      <p:sp>
        <p:nvSpPr>
          <p:cNvPr id="47123" name="Text Box 13"/>
          <p:cNvSpPr txBox="1">
            <a:spLocks noChangeArrowheads="1"/>
          </p:cNvSpPr>
          <p:nvPr/>
        </p:nvSpPr>
        <p:spPr bwMode="auto">
          <a:xfrm>
            <a:off x="3700066" y="5312570"/>
            <a:ext cx="1524000" cy="523875"/>
          </a:xfrm>
          <a:prstGeom prst="rect">
            <a:avLst/>
          </a:prstGeom>
          <a:noFill/>
          <a:ln w="9525">
            <a:noFill/>
            <a:miter lim="800000"/>
            <a:headEnd/>
            <a:tailEnd/>
          </a:ln>
        </p:spPr>
        <p:txBody>
          <a:bodyPr>
            <a:spAutoFit/>
          </a:bodyPr>
          <a:lstStyle/>
          <a:p>
            <a:pPr algn="ctr">
              <a:spcBef>
                <a:spcPct val="50000"/>
              </a:spcBef>
            </a:pPr>
            <a:r>
              <a:rPr lang="en-US" sz="1400" b="1" dirty="0">
                <a:latin typeface="Tahoma" pitchFamily="34" charset="0"/>
                <a:ea typeface="Tahoma" pitchFamily="34" charset="0"/>
                <a:cs typeface="Tahoma" pitchFamily="34" charset="0"/>
              </a:rPr>
              <a:t>TPE-114GS (Splitter)</a:t>
            </a:r>
          </a:p>
        </p:txBody>
      </p:sp>
      <p:pic>
        <p:nvPicPr>
          <p:cNvPr id="1034" name="Picture 10" descr="http://www.trendnet.com/images/products/photos/TV-IP302PI/tv-ip302pi_d01_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8575" y="4037730"/>
            <a:ext cx="1527174" cy="15271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trendnet.com/images/products/photos/TEW-753DAP/TEW-753DAP_d01_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26610" y="4462399"/>
            <a:ext cx="1099319" cy="10993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trendnet.com/images/products/photos/TPE-T80H/TPE-T80H_d01_2.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23750" b="79750" l="0" r="100000"/>
                    </a14:imgEffect>
                  </a14:imgLayer>
                </a14:imgProps>
              </a:ext>
              <a:ext uri="{28A0092B-C50C-407E-A947-70E740481C1C}">
                <a14:useLocalDpi xmlns:a14="http://schemas.microsoft.com/office/drawing/2010/main" val="0"/>
              </a:ext>
            </a:extLst>
          </a:blip>
          <a:srcRect/>
          <a:stretch>
            <a:fillRect/>
          </a:stretch>
        </p:blipFill>
        <p:spPr bwMode="auto">
          <a:xfrm>
            <a:off x="5118112" y="2052998"/>
            <a:ext cx="1643147" cy="1643147"/>
          </a:xfrm>
          <a:prstGeom prst="rect">
            <a:avLst/>
          </a:prstGeom>
          <a:noFill/>
          <a:extLst>
            <a:ext uri="{909E8E84-426E-40DD-AFC4-6F175D3DCCD1}">
              <a14:hiddenFill xmlns:a14="http://schemas.microsoft.com/office/drawing/2010/main">
                <a:solidFill>
                  <a:srgbClr val="FFFFFF"/>
                </a:solidFill>
              </a14:hiddenFill>
            </a:ext>
          </a:extLst>
        </p:spPr>
      </p:pic>
      <p:sp>
        <p:nvSpPr>
          <p:cNvPr id="47111" name="Text Box 12"/>
          <p:cNvSpPr txBox="1">
            <a:spLocks noChangeArrowheads="1"/>
          </p:cNvSpPr>
          <p:nvPr/>
        </p:nvSpPr>
        <p:spPr bwMode="auto">
          <a:xfrm>
            <a:off x="1981200" y="3210580"/>
            <a:ext cx="1524000" cy="523220"/>
          </a:xfrm>
          <a:prstGeom prst="rect">
            <a:avLst/>
          </a:prstGeom>
          <a:noFill/>
          <a:ln w="9525">
            <a:noFill/>
            <a:miter lim="800000"/>
            <a:headEnd/>
            <a:tailEnd/>
          </a:ln>
        </p:spPr>
        <p:txBody>
          <a:bodyPr>
            <a:spAutoFit/>
          </a:bodyPr>
          <a:lstStyle/>
          <a:p>
            <a:pPr algn="ctr">
              <a:spcBef>
                <a:spcPct val="50000"/>
              </a:spcBef>
            </a:pPr>
            <a:r>
              <a:rPr lang="en-US" sz="1400" b="1" dirty="0">
                <a:latin typeface="Tahoma" pitchFamily="34" charset="0"/>
                <a:ea typeface="Tahoma" pitchFamily="34" charset="0"/>
                <a:cs typeface="Tahoma" pitchFamily="34" charset="0"/>
              </a:rPr>
              <a:t>TPE-115GI (Injector)</a:t>
            </a:r>
          </a:p>
        </p:txBody>
      </p:sp>
      <p:sp>
        <p:nvSpPr>
          <p:cNvPr id="47114" name="Text Box 16"/>
          <p:cNvSpPr txBox="1">
            <a:spLocks noChangeArrowheads="1"/>
          </p:cNvSpPr>
          <p:nvPr/>
        </p:nvSpPr>
        <p:spPr bwMode="auto">
          <a:xfrm>
            <a:off x="2325076" y="5350225"/>
            <a:ext cx="1524000" cy="304800"/>
          </a:xfrm>
          <a:prstGeom prst="rect">
            <a:avLst/>
          </a:prstGeom>
          <a:noFill/>
          <a:ln w="9525">
            <a:noFill/>
            <a:miter lim="800000"/>
            <a:headEnd/>
            <a:tailEnd/>
          </a:ln>
        </p:spPr>
        <p:txBody>
          <a:bodyPr>
            <a:spAutoFit/>
          </a:bodyPr>
          <a:lstStyle/>
          <a:p>
            <a:pPr algn="ctr">
              <a:spcBef>
                <a:spcPct val="50000"/>
              </a:spcBef>
            </a:pPr>
            <a:r>
              <a:rPr lang="en-US" sz="1400" b="1" dirty="0">
                <a:latin typeface="Tahoma" pitchFamily="34" charset="0"/>
                <a:ea typeface="Tahoma" pitchFamily="34" charset="0"/>
                <a:cs typeface="Tahoma" pitchFamily="34" charset="0"/>
              </a:rPr>
              <a:t>TEW-753DAP</a:t>
            </a:r>
          </a:p>
        </p:txBody>
      </p:sp>
      <p:sp>
        <p:nvSpPr>
          <p:cNvPr id="47115" name="Text Box 18"/>
          <p:cNvSpPr txBox="1">
            <a:spLocks noChangeArrowheads="1"/>
          </p:cNvSpPr>
          <p:nvPr/>
        </p:nvSpPr>
        <p:spPr bwMode="auto">
          <a:xfrm>
            <a:off x="6858000" y="5376862"/>
            <a:ext cx="1524000" cy="304800"/>
          </a:xfrm>
          <a:prstGeom prst="rect">
            <a:avLst/>
          </a:prstGeom>
          <a:noFill/>
          <a:ln w="9525">
            <a:noFill/>
            <a:miter lim="800000"/>
            <a:headEnd/>
            <a:tailEnd/>
          </a:ln>
        </p:spPr>
        <p:txBody>
          <a:bodyPr>
            <a:spAutoFit/>
          </a:bodyPr>
          <a:lstStyle/>
          <a:p>
            <a:pPr algn="ctr">
              <a:spcBef>
                <a:spcPct val="50000"/>
              </a:spcBef>
            </a:pPr>
            <a:r>
              <a:rPr lang="en-US" sz="1400" b="1" dirty="0">
                <a:latin typeface="Tahoma" pitchFamily="34" charset="0"/>
                <a:ea typeface="Tahoma" pitchFamily="34" charset="0"/>
                <a:cs typeface="Tahoma" pitchFamily="34" charset="0"/>
              </a:rPr>
              <a:t>TV-IP302PI</a:t>
            </a:r>
          </a:p>
        </p:txBody>
      </p:sp>
      <p:sp>
        <p:nvSpPr>
          <p:cNvPr id="47117" name="Text Box 22"/>
          <p:cNvSpPr txBox="1">
            <a:spLocks noChangeArrowheads="1"/>
          </p:cNvSpPr>
          <p:nvPr/>
        </p:nvSpPr>
        <p:spPr bwMode="auto">
          <a:xfrm>
            <a:off x="8991600" y="3210580"/>
            <a:ext cx="1524000" cy="304800"/>
          </a:xfrm>
          <a:prstGeom prst="rect">
            <a:avLst/>
          </a:prstGeom>
          <a:noFill/>
          <a:ln w="9525">
            <a:noFill/>
            <a:miter lim="800000"/>
            <a:headEnd/>
            <a:tailEnd/>
          </a:ln>
        </p:spPr>
        <p:txBody>
          <a:bodyPr>
            <a:spAutoFit/>
          </a:bodyPr>
          <a:lstStyle/>
          <a:p>
            <a:pPr algn="ctr">
              <a:spcBef>
                <a:spcPct val="50000"/>
              </a:spcBef>
            </a:pPr>
            <a:r>
              <a:rPr lang="en-US" sz="1400" b="1" dirty="0">
                <a:latin typeface="Tahoma" pitchFamily="34" charset="0"/>
                <a:ea typeface="Tahoma" pitchFamily="34" charset="0"/>
                <a:cs typeface="Tahoma" pitchFamily="34" charset="0"/>
              </a:rPr>
              <a:t>TPE-224WS</a:t>
            </a:r>
          </a:p>
        </p:txBody>
      </p:sp>
      <p:sp>
        <p:nvSpPr>
          <p:cNvPr id="47119" name="Text Box 24"/>
          <p:cNvSpPr txBox="1">
            <a:spLocks noChangeArrowheads="1"/>
          </p:cNvSpPr>
          <p:nvPr/>
        </p:nvSpPr>
        <p:spPr bwMode="auto">
          <a:xfrm>
            <a:off x="3513132" y="3210580"/>
            <a:ext cx="1524000" cy="304800"/>
          </a:xfrm>
          <a:prstGeom prst="rect">
            <a:avLst/>
          </a:prstGeom>
          <a:noFill/>
          <a:ln w="9525">
            <a:noFill/>
            <a:miter lim="800000"/>
            <a:headEnd/>
            <a:tailEnd/>
          </a:ln>
        </p:spPr>
        <p:txBody>
          <a:bodyPr>
            <a:spAutoFit/>
          </a:bodyPr>
          <a:lstStyle/>
          <a:p>
            <a:pPr algn="ctr">
              <a:spcBef>
                <a:spcPct val="50000"/>
              </a:spcBef>
            </a:pPr>
            <a:r>
              <a:rPr lang="en-US" sz="1400" b="1" dirty="0">
                <a:latin typeface="Tahoma" pitchFamily="34" charset="0"/>
                <a:ea typeface="Tahoma" pitchFamily="34" charset="0"/>
                <a:cs typeface="Tahoma" pitchFamily="34" charset="0"/>
              </a:rPr>
              <a:t>TPE-TG44G</a:t>
            </a:r>
          </a:p>
        </p:txBody>
      </p:sp>
      <p:sp>
        <p:nvSpPr>
          <p:cNvPr id="47121" name="Text Box 14"/>
          <p:cNvSpPr txBox="1">
            <a:spLocks noChangeArrowheads="1"/>
          </p:cNvSpPr>
          <p:nvPr/>
        </p:nvSpPr>
        <p:spPr bwMode="auto">
          <a:xfrm>
            <a:off x="15803564" y="9072483"/>
            <a:ext cx="477239" cy="1384995"/>
          </a:xfrm>
          <a:prstGeom prst="rect">
            <a:avLst/>
          </a:prstGeom>
          <a:noFill/>
          <a:ln w="9525">
            <a:noFill/>
            <a:miter lim="800000"/>
            <a:headEnd/>
            <a:tailEnd/>
          </a:ln>
        </p:spPr>
        <p:txBody>
          <a:bodyPr wrap="square">
            <a:spAutoFit/>
          </a:bodyPr>
          <a:lstStyle/>
          <a:p>
            <a:pPr algn="ctr">
              <a:spcBef>
                <a:spcPct val="50000"/>
              </a:spcBef>
            </a:pPr>
            <a:r>
              <a:rPr lang="en-US" sz="1400" b="1" dirty="0">
                <a:latin typeface="Tahoma" pitchFamily="34" charset="0"/>
                <a:ea typeface="Tahoma" pitchFamily="34" charset="0"/>
                <a:cs typeface="Tahoma" pitchFamily="34" charset="0"/>
              </a:rPr>
              <a:t>TPE-1620WS</a:t>
            </a:r>
          </a:p>
        </p:txBody>
      </p:sp>
      <p:sp>
        <p:nvSpPr>
          <p:cNvPr id="20" name="Text Box 24"/>
          <p:cNvSpPr txBox="1">
            <a:spLocks noChangeArrowheads="1"/>
          </p:cNvSpPr>
          <p:nvPr/>
        </p:nvSpPr>
        <p:spPr bwMode="auto">
          <a:xfrm>
            <a:off x="5334000" y="3210580"/>
            <a:ext cx="1524000" cy="304800"/>
          </a:xfrm>
          <a:prstGeom prst="rect">
            <a:avLst/>
          </a:prstGeom>
          <a:noFill/>
          <a:ln w="9525">
            <a:noFill/>
            <a:miter lim="800000"/>
            <a:headEnd/>
            <a:tailEnd/>
          </a:ln>
        </p:spPr>
        <p:txBody>
          <a:bodyPr>
            <a:spAutoFit/>
          </a:bodyPr>
          <a:lstStyle/>
          <a:p>
            <a:pPr algn="ctr">
              <a:spcBef>
                <a:spcPct val="50000"/>
              </a:spcBef>
            </a:pPr>
            <a:r>
              <a:rPr lang="en-US" sz="1400" b="1" dirty="0">
                <a:latin typeface="Tahoma" pitchFamily="34" charset="0"/>
                <a:ea typeface="Tahoma" pitchFamily="34" charset="0"/>
                <a:cs typeface="Tahoma" pitchFamily="34" charset="0"/>
              </a:rPr>
              <a:t>TPE-T80H</a:t>
            </a:r>
          </a:p>
        </p:txBody>
      </p:sp>
      <p:pic>
        <p:nvPicPr>
          <p:cNvPr id="2" name="Picture 3"/>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6834" y="4657725"/>
            <a:ext cx="683767" cy="543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 Box 13"/>
          <p:cNvSpPr txBox="1">
            <a:spLocks noChangeArrowheads="1"/>
          </p:cNvSpPr>
          <p:nvPr/>
        </p:nvSpPr>
        <p:spPr bwMode="auto">
          <a:xfrm>
            <a:off x="5181600" y="5267326"/>
            <a:ext cx="1524000" cy="523875"/>
          </a:xfrm>
          <a:prstGeom prst="rect">
            <a:avLst/>
          </a:prstGeom>
          <a:noFill/>
          <a:ln w="9525">
            <a:noFill/>
            <a:miter lim="800000"/>
            <a:headEnd/>
            <a:tailEnd/>
          </a:ln>
        </p:spPr>
        <p:txBody>
          <a:bodyPr>
            <a:spAutoFit/>
          </a:bodyPr>
          <a:lstStyle/>
          <a:p>
            <a:pPr algn="ctr">
              <a:spcBef>
                <a:spcPct val="50000"/>
              </a:spcBef>
            </a:pPr>
            <a:r>
              <a:rPr lang="en-US" sz="1400" b="1" dirty="0">
                <a:latin typeface="Tahoma" pitchFamily="34" charset="0"/>
                <a:ea typeface="Tahoma" pitchFamily="34" charset="0"/>
                <a:cs typeface="Tahoma" pitchFamily="34" charset="0"/>
              </a:rPr>
              <a:t>TPE-104GS (Splitter)</a:t>
            </a:r>
          </a:p>
        </p:txBody>
      </p:sp>
      <p:pic>
        <p:nvPicPr>
          <p:cNvPr id="1028" name="Picture 4"/>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99100" y="4657726"/>
            <a:ext cx="749300" cy="575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4"/>
          <p:cNvSpPr/>
          <p:nvPr/>
        </p:nvSpPr>
        <p:spPr>
          <a:xfrm>
            <a:off x="1535394" y="11333"/>
            <a:ext cx="6541807" cy="830997"/>
          </a:xfrm>
          <a:prstGeom prst="rect">
            <a:avLst/>
          </a:prstGeom>
        </p:spPr>
        <p:txBody>
          <a:bodyPr wrap="square">
            <a:spAutoFit/>
          </a:bodyPr>
          <a:lstStyle/>
          <a:p>
            <a:pPr>
              <a:defRPr/>
            </a:pPr>
            <a:r>
              <a:rPr lang="en-US" altLang="zh-TW"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Introduction</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15577" y="2481981"/>
            <a:ext cx="1255246" cy="795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787378" y="2579882"/>
            <a:ext cx="1018918" cy="566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www.trendnet.com/images/products/photos/TV-IP450PI/tv-ip450pi_d01_2.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948739" y="4033103"/>
            <a:ext cx="1234222" cy="12342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Box 18"/>
          <p:cNvSpPr txBox="1">
            <a:spLocks noChangeArrowheads="1"/>
          </p:cNvSpPr>
          <p:nvPr/>
        </p:nvSpPr>
        <p:spPr bwMode="auto">
          <a:xfrm>
            <a:off x="8772216" y="5366296"/>
            <a:ext cx="1524000" cy="304800"/>
          </a:xfrm>
          <a:prstGeom prst="rect">
            <a:avLst/>
          </a:prstGeom>
          <a:noFill/>
          <a:ln w="9525">
            <a:noFill/>
            <a:miter lim="800000"/>
            <a:headEnd/>
            <a:tailEnd/>
          </a:ln>
        </p:spPr>
        <p:txBody>
          <a:bodyPr>
            <a:spAutoFit/>
          </a:bodyPr>
          <a:lstStyle/>
          <a:p>
            <a:pPr algn="ctr">
              <a:spcBef>
                <a:spcPct val="50000"/>
              </a:spcBef>
            </a:pPr>
            <a:r>
              <a:rPr lang="en-US" sz="1400" b="1" dirty="0">
                <a:latin typeface="Tahoma" pitchFamily="34" charset="0"/>
                <a:ea typeface="Tahoma" pitchFamily="34" charset="0"/>
                <a:cs typeface="Tahoma" pitchFamily="34" charset="0"/>
              </a:rPr>
              <a:t>TV-IP450PI</a:t>
            </a:r>
          </a:p>
        </p:txBody>
      </p:sp>
      <p:pic>
        <p:nvPicPr>
          <p:cNvPr id="6" name="Picture 2" descr="http://www.trendnet.com/images/products/photos/TPE-TG160g_v1/tpe-tg160g_v1_d01_2.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47846" y="1894947"/>
            <a:ext cx="1801197" cy="1801197"/>
          </a:xfrm>
          <a:prstGeom prst="rect">
            <a:avLst/>
          </a:prstGeom>
          <a:noFill/>
          <a:extLst>
            <a:ext uri="{909E8E84-426E-40DD-AFC4-6F175D3DCCD1}">
              <a14:hiddenFill xmlns:a14="http://schemas.microsoft.com/office/drawing/2010/main">
                <a:solidFill>
                  <a:srgbClr val="FFFFFF"/>
                </a:solidFill>
              </a14:hiddenFill>
            </a:ext>
          </a:extLst>
        </p:spPr>
      </p:pic>
      <p:sp>
        <p:nvSpPr>
          <p:cNvPr id="27" name="Text Box 24"/>
          <p:cNvSpPr txBox="1">
            <a:spLocks noChangeArrowheads="1"/>
          </p:cNvSpPr>
          <p:nvPr/>
        </p:nvSpPr>
        <p:spPr bwMode="auto">
          <a:xfrm>
            <a:off x="7100557" y="3210580"/>
            <a:ext cx="1524000" cy="307777"/>
          </a:xfrm>
          <a:prstGeom prst="rect">
            <a:avLst/>
          </a:prstGeom>
          <a:noFill/>
          <a:ln w="9525">
            <a:noFill/>
            <a:miter lim="800000"/>
            <a:headEnd/>
            <a:tailEnd/>
          </a:ln>
        </p:spPr>
        <p:txBody>
          <a:bodyPr>
            <a:spAutoFit/>
          </a:bodyPr>
          <a:lstStyle/>
          <a:p>
            <a:pPr algn="ctr">
              <a:spcBef>
                <a:spcPct val="50000"/>
              </a:spcBef>
            </a:pPr>
            <a:r>
              <a:rPr lang="en-US" sz="1400" b="1" dirty="0" smtClean="0">
                <a:latin typeface="Tahoma" pitchFamily="34" charset="0"/>
                <a:ea typeface="Tahoma" pitchFamily="34" charset="0"/>
                <a:cs typeface="Tahoma" pitchFamily="34" charset="0"/>
              </a:rPr>
              <a:t>TPE-TG160g</a:t>
            </a:r>
          </a:p>
        </p:txBody>
      </p:sp>
      <p:pic>
        <p:nvPicPr>
          <p:cNvPr id="7" name="Picture 4" descr="http://www.trendnet.com/images/products/photos/tpe-224ws_c1/tpe-224ws_c1_d01_2.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38889" y="1749965"/>
            <a:ext cx="1960002" cy="1960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1918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body" idx="4294967295"/>
          </p:nvPr>
        </p:nvSpPr>
        <p:spPr bwMode="auto">
          <a:xfrm>
            <a:off x="1516859" y="1524000"/>
            <a:ext cx="7086600" cy="45259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indent="0">
              <a:lnSpc>
                <a:spcPct val="90000"/>
              </a:lnSpc>
              <a:buNone/>
            </a:pPr>
            <a:r>
              <a:rPr lang="en-US" sz="2400" b="1" dirty="0">
                <a:latin typeface="Tahoma" pitchFamily="34" charset="0"/>
                <a:ea typeface="Tahoma" pitchFamily="34" charset="0"/>
                <a:cs typeface="Tahoma" pitchFamily="34" charset="0"/>
              </a:rPr>
              <a:t>Power Sourcing Equipment (PSE)</a:t>
            </a:r>
          </a:p>
          <a:p>
            <a:pPr lvl="1">
              <a:lnSpc>
                <a:spcPct val="90000"/>
              </a:lnSpc>
              <a:buBlip>
                <a:blip r:embed="rId3"/>
              </a:buBlip>
            </a:pPr>
            <a:r>
              <a:rPr lang="en-US" sz="2000" dirty="0">
                <a:latin typeface="Tahoma" pitchFamily="34" charset="0"/>
                <a:ea typeface="Tahoma" pitchFamily="34" charset="0"/>
                <a:cs typeface="Tahoma" pitchFamily="34" charset="0"/>
              </a:rPr>
              <a:t>The PSE is connected to a device and at once detects whether the device falls into two categories. It's either a compliant device or it's non-compliant.  If the device is compliant with the 802.3af or 802.3at standard then adequate power is supplied.  If the device is non-compliant then power is not supplied.</a:t>
            </a:r>
          </a:p>
          <a:p>
            <a:pPr marL="457200" lvl="1" indent="0">
              <a:lnSpc>
                <a:spcPct val="90000"/>
              </a:lnSpc>
              <a:buNone/>
            </a:pPr>
            <a:endParaRPr lang="en-US" sz="2000" dirty="0">
              <a:latin typeface="Tahoma" pitchFamily="34" charset="0"/>
              <a:ea typeface="Tahoma" pitchFamily="34" charset="0"/>
              <a:cs typeface="Tahoma" pitchFamily="34" charset="0"/>
            </a:endParaRPr>
          </a:p>
          <a:p>
            <a:pPr lvl="1">
              <a:lnSpc>
                <a:spcPct val="90000"/>
              </a:lnSpc>
              <a:buBlip>
                <a:blip r:embed="rId3"/>
              </a:buBlip>
            </a:pPr>
            <a:r>
              <a:rPr lang="en-US" sz="2000" dirty="0">
                <a:latin typeface="Tahoma" pitchFamily="34" charset="0"/>
                <a:ea typeface="Tahoma" pitchFamily="34" charset="0"/>
                <a:cs typeface="Tahoma" pitchFamily="34" charset="0"/>
              </a:rPr>
              <a:t>These devices are designed to detect the power needed by providing a range of voltage from 37 up to 57 Volts to supply the necessary power levels to each device automatically.</a:t>
            </a:r>
          </a:p>
        </p:txBody>
      </p:sp>
      <p:pic>
        <p:nvPicPr>
          <p:cNvPr id="6" name="Picture 3"/>
          <p:cNvPicPr>
            <a:picLocks noChangeAspect="1" noChangeArrowheads="1"/>
          </p:cNvPicPr>
          <p:nvPr/>
        </p:nvPicPr>
        <p:blipFill>
          <a:blip r:embed="rId4" cstate="print"/>
          <a:srcRect/>
          <a:stretch>
            <a:fillRect/>
          </a:stretch>
        </p:blipFill>
        <p:spPr bwMode="auto">
          <a:xfrm>
            <a:off x="5715000" y="5257800"/>
            <a:ext cx="2709330" cy="1219200"/>
          </a:xfrm>
          <a:prstGeom prst="rect">
            <a:avLst/>
          </a:prstGeom>
          <a:noFill/>
          <a:ln w="9525">
            <a:noFill/>
            <a:miter lim="800000"/>
            <a:headEnd/>
            <a:tailEnd/>
          </a:ln>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5334000"/>
            <a:ext cx="1696265" cy="124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535394" y="11333"/>
            <a:ext cx="6541807" cy="830997"/>
          </a:xfrm>
          <a:prstGeom prst="rect">
            <a:avLst/>
          </a:prstGeom>
        </p:spPr>
        <p:txBody>
          <a:bodyPr wrap="square">
            <a:spAutoFit/>
          </a:bodyPr>
          <a:lstStyle/>
          <a:p>
            <a:pPr>
              <a:defRPr/>
            </a:pPr>
            <a:r>
              <a:rPr lang="en-US" altLang="zh-TW"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Introduction</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42159237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body" idx="4294967295"/>
          </p:nvPr>
        </p:nvSpPr>
        <p:spPr bwMode="auto">
          <a:xfrm>
            <a:off x="1981201" y="1524001"/>
            <a:ext cx="6615113" cy="45259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a:lnSpc>
                <a:spcPct val="90000"/>
              </a:lnSpc>
              <a:buNone/>
            </a:pPr>
            <a:r>
              <a:rPr lang="en-US" sz="2400" b="1" dirty="0">
                <a:latin typeface="Tahoma" pitchFamily="34" charset="0"/>
                <a:ea typeface="Tahoma" pitchFamily="34" charset="0"/>
                <a:cs typeface="Tahoma" pitchFamily="34" charset="0"/>
              </a:rPr>
              <a:t>Powered Device (PD)</a:t>
            </a:r>
          </a:p>
          <a:p>
            <a:pPr lvl="1">
              <a:lnSpc>
                <a:spcPct val="90000"/>
              </a:lnSpc>
              <a:buBlip>
                <a:blip r:embed="rId3"/>
              </a:buBlip>
            </a:pPr>
            <a:r>
              <a:rPr lang="en-US" sz="2000" dirty="0">
                <a:latin typeface="Tahoma" pitchFamily="34" charset="0"/>
                <a:ea typeface="Tahoma" pitchFamily="34" charset="0"/>
                <a:cs typeface="Tahoma" pitchFamily="34" charset="0"/>
              </a:rPr>
              <a:t>This is your VoIP Phone, camera, Wi-Fi access point or other devices. This will provide the correct impedance to the PSE and ideally send a signal to the PSE indicating how much power it requires. </a:t>
            </a:r>
          </a:p>
          <a:p>
            <a:pPr marL="457200" lvl="1" indent="0">
              <a:lnSpc>
                <a:spcPct val="90000"/>
              </a:lnSpc>
              <a:buNone/>
            </a:pPr>
            <a:endParaRPr lang="en-US" sz="2000" dirty="0">
              <a:latin typeface="Tahoma" pitchFamily="34" charset="0"/>
              <a:ea typeface="Tahoma" pitchFamily="34" charset="0"/>
              <a:cs typeface="Tahoma" pitchFamily="34" charset="0"/>
            </a:endParaRPr>
          </a:p>
          <a:p>
            <a:pPr lvl="1">
              <a:lnSpc>
                <a:spcPct val="90000"/>
              </a:lnSpc>
              <a:buBlip>
                <a:blip r:embed="rId3"/>
              </a:buBlip>
            </a:pPr>
            <a:r>
              <a:rPr lang="en-US" sz="2000" dirty="0">
                <a:latin typeface="Tahoma" pitchFamily="34" charset="0"/>
                <a:ea typeface="Tahoma" pitchFamily="34" charset="0"/>
                <a:cs typeface="Tahoma" pitchFamily="34" charset="0"/>
              </a:rPr>
              <a:t>Devices that are true 802.3af or 802.3at only need a single interface for power and data via the same network cabling.</a:t>
            </a:r>
          </a:p>
          <a:p>
            <a:pPr lvl="1">
              <a:lnSpc>
                <a:spcPct val="90000"/>
              </a:lnSpc>
              <a:buBlip>
                <a:blip r:embed="rId3"/>
              </a:buBlip>
            </a:pPr>
            <a:endParaRPr lang="en-US" sz="2000" dirty="0">
              <a:latin typeface="Tahoma" pitchFamily="34" charset="0"/>
              <a:ea typeface="Tahoma" pitchFamily="34" charset="0"/>
              <a:cs typeface="Tahoma" pitchFamily="34" charset="0"/>
            </a:endParaRPr>
          </a:p>
          <a:p>
            <a:pPr lvl="1">
              <a:lnSpc>
                <a:spcPct val="90000"/>
              </a:lnSpc>
              <a:buBlip>
                <a:blip r:embed="rId3"/>
              </a:buBlip>
            </a:pPr>
            <a:r>
              <a:rPr lang="en-US" sz="2000" dirty="0">
                <a:latin typeface="Tahoma" pitchFamily="34" charset="0"/>
                <a:ea typeface="Tahoma" pitchFamily="34" charset="0"/>
                <a:cs typeface="Tahoma" pitchFamily="34" charset="0"/>
              </a:rPr>
              <a:t>Non-Compliant PoE can use a splitter to achieve that same advantages as standardized devices.</a:t>
            </a:r>
            <a:r>
              <a:rPr lang="en-US" sz="2400" dirty="0">
                <a:latin typeface="Tahoma" pitchFamily="34" charset="0"/>
                <a:ea typeface="Tahoma" pitchFamily="34" charset="0"/>
                <a:cs typeface="Tahoma" pitchFamily="34" charset="0"/>
              </a:rPr>
              <a:t> </a:t>
            </a:r>
          </a:p>
        </p:txBody>
      </p:sp>
      <p:pic>
        <p:nvPicPr>
          <p:cNvPr id="6" name="Picture 5" descr="TEW-653AP_080208.jpg"/>
          <p:cNvPicPr>
            <a:picLocks noChangeAspect="1"/>
          </p:cNvPicPr>
          <p:nvPr/>
        </p:nvPicPr>
        <p:blipFill>
          <a:blip r:embed="rId4" cstate="print"/>
          <a:stretch>
            <a:fillRect/>
          </a:stretch>
        </p:blipFill>
        <p:spPr>
          <a:xfrm>
            <a:off x="8839200" y="1752601"/>
            <a:ext cx="1600200" cy="1414577"/>
          </a:xfrm>
          <a:prstGeom prst="rect">
            <a:avLst/>
          </a:prstGeom>
        </p:spPr>
      </p:pic>
      <p:sp>
        <p:nvSpPr>
          <p:cNvPr id="8" name="Rectangle 7"/>
          <p:cNvSpPr/>
          <p:nvPr/>
        </p:nvSpPr>
        <p:spPr>
          <a:xfrm>
            <a:off x="1535394" y="11333"/>
            <a:ext cx="6541807" cy="830997"/>
          </a:xfrm>
          <a:prstGeom prst="rect">
            <a:avLst/>
          </a:prstGeom>
        </p:spPr>
        <p:txBody>
          <a:bodyPr wrap="square">
            <a:spAutoFit/>
          </a:bodyPr>
          <a:lstStyle/>
          <a:p>
            <a:pPr>
              <a:defRPr/>
            </a:pPr>
            <a:r>
              <a:rPr lang="en-US" altLang="zh-TW"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Introduction</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4001" y="4267200"/>
            <a:ext cx="1049769" cy="1634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77886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idx="4294967295"/>
          </p:nvPr>
        </p:nvSpPr>
        <p:spPr bwMode="auto">
          <a:xfrm>
            <a:off x="1219200" y="1600200"/>
            <a:ext cx="5791200" cy="45259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indent="0">
              <a:buNone/>
            </a:pPr>
            <a:r>
              <a:rPr lang="en-US" sz="2400" b="1" dirty="0">
                <a:latin typeface="Tahoma" pitchFamily="34" charset="0"/>
                <a:ea typeface="Tahoma" pitchFamily="34" charset="0"/>
                <a:cs typeface="Tahoma" pitchFamily="34" charset="0"/>
              </a:rPr>
              <a:t>Cabling</a:t>
            </a:r>
          </a:p>
          <a:p>
            <a:pPr lvl="1">
              <a:buBlip>
                <a:blip r:embed="rId3"/>
              </a:buBlip>
            </a:pPr>
            <a:r>
              <a:rPr lang="en-US" sz="2000" dirty="0">
                <a:latin typeface="Tahoma" pitchFamily="34" charset="0"/>
                <a:ea typeface="Tahoma" pitchFamily="34" charset="0"/>
                <a:cs typeface="Tahoma" pitchFamily="34" charset="0"/>
              </a:rPr>
              <a:t>CAT 5 cable or better is used to transmit the power. The advantage is that this commonly used Ethernet cables can be used to keep installation costs down. The maximum length of cable is 100m (328ft) and the delivered power is 30w for PoE+ and 15.4w for standard </a:t>
            </a:r>
            <a:r>
              <a:rPr lang="en-US" sz="2000" dirty="0" err="1">
                <a:latin typeface="Tahoma" pitchFamily="34" charset="0"/>
                <a:ea typeface="Tahoma" pitchFamily="34" charset="0"/>
                <a:cs typeface="Tahoma" pitchFamily="34" charset="0"/>
              </a:rPr>
              <a:t>PoE</a:t>
            </a:r>
            <a:r>
              <a:rPr lang="en-US" sz="2000" dirty="0">
                <a:latin typeface="Tahoma" pitchFamily="34" charset="0"/>
                <a:ea typeface="Tahoma" pitchFamily="34" charset="0"/>
                <a:cs typeface="Tahoma" pitchFamily="34" charset="0"/>
              </a:rPr>
              <a:t>.</a:t>
            </a:r>
            <a:endParaRPr lang="en-US" dirty="0" smtClean="0">
              <a:latin typeface="Tahoma" pitchFamily="34" charset="0"/>
              <a:ea typeface="Tahoma" pitchFamily="34" charset="0"/>
              <a:cs typeface="Tahoma" pitchFamily="34" charset="0"/>
            </a:endParaRPr>
          </a:p>
        </p:txBody>
      </p:sp>
      <p:pic>
        <p:nvPicPr>
          <p:cNvPr id="50180" name="Picture 4" descr="cable1"/>
          <p:cNvPicPr>
            <a:picLocks noChangeAspect="1" noChangeArrowheads="1"/>
          </p:cNvPicPr>
          <p:nvPr/>
        </p:nvPicPr>
        <p:blipFill>
          <a:blip r:embed="rId4" cstate="print"/>
          <a:srcRect/>
          <a:stretch>
            <a:fillRect/>
          </a:stretch>
        </p:blipFill>
        <p:spPr bwMode="auto">
          <a:xfrm>
            <a:off x="7867650" y="1676400"/>
            <a:ext cx="2057400" cy="2057400"/>
          </a:xfrm>
          <a:prstGeom prst="rect">
            <a:avLst/>
          </a:prstGeom>
          <a:noFill/>
          <a:ln w="9525">
            <a:noFill/>
            <a:miter lim="800000"/>
            <a:headEnd/>
            <a:tailEnd/>
          </a:ln>
        </p:spPr>
      </p:pic>
      <p:pic>
        <p:nvPicPr>
          <p:cNvPr id="50181" name="Picture 5" descr="CAT5E-NON"/>
          <p:cNvPicPr>
            <a:picLocks noChangeAspect="1" noChangeArrowheads="1"/>
          </p:cNvPicPr>
          <p:nvPr/>
        </p:nvPicPr>
        <p:blipFill>
          <a:blip r:embed="rId5" cstate="print"/>
          <a:srcRect/>
          <a:stretch>
            <a:fillRect/>
          </a:stretch>
        </p:blipFill>
        <p:spPr bwMode="auto">
          <a:xfrm>
            <a:off x="3352801" y="4705350"/>
            <a:ext cx="3114675" cy="1695450"/>
          </a:xfrm>
          <a:prstGeom prst="rect">
            <a:avLst/>
          </a:prstGeom>
          <a:noFill/>
          <a:ln w="9525">
            <a:noFill/>
            <a:miter lim="800000"/>
            <a:headEnd/>
            <a:tailEnd/>
          </a:ln>
        </p:spPr>
      </p:pic>
      <p:pic>
        <p:nvPicPr>
          <p:cNvPr id="50182" name="Picture 6" descr="ce406313bu"/>
          <p:cNvPicPr>
            <a:picLocks noChangeAspect="1" noChangeArrowheads="1"/>
          </p:cNvPicPr>
          <p:nvPr/>
        </p:nvPicPr>
        <p:blipFill>
          <a:blip r:embed="rId6" cstate="print"/>
          <a:srcRect/>
          <a:stretch>
            <a:fillRect/>
          </a:stretch>
        </p:blipFill>
        <p:spPr bwMode="auto">
          <a:xfrm>
            <a:off x="7772400" y="4191000"/>
            <a:ext cx="2152650" cy="1709738"/>
          </a:xfrm>
          <a:prstGeom prst="rect">
            <a:avLst/>
          </a:prstGeom>
          <a:noFill/>
          <a:ln w="9525">
            <a:noFill/>
            <a:miter lim="800000"/>
            <a:headEnd/>
            <a:tailEnd/>
          </a:ln>
        </p:spPr>
      </p:pic>
      <p:sp>
        <p:nvSpPr>
          <p:cNvPr id="7" name="Rectangle 6"/>
          <p:cNvSpPr/>
          <p:nvPr/>
        </p:nvSpPr>
        <p:spPr>
          <a:xfrm>
            <a:off x="1535394" y="11333"/>
            <a:ext cx="6541807" cy="830997"/>
          </a:xfrm>
          <a:prstGeom prst="rect">
            <a:avLst/>
          </a:prstGeom>
        </p:spPr>
        <p:txBody>
          <a:bodyPr wrap="square">
            <a:spAutoFit/>
          </a:bodyPr>
          <a:lstStyle/>
          <a:p>
            <a:pPr>
              <a:defRPr/>
            </a:pPr>
            <a:r>
              <a:rPr lang="en-US" altLang="zh-TW"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Introduction</a:t>
            </a:r>
            <a:endParaRPr lang="en-US" sz="4800" b="1" dirty="0">
              <a:solidFill>
                <a:schemeClr val="accent1">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44730359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F7915"/>
      </a:hlink>
      <a:folHlink>
        <a:srgbClr val="99660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FAF3E8"/>
      </a:lt2>
      <a:accent1>
        <a:srgbClr val="5C83B4"/>
      </a:accent1>
      <a:accent2>
        <a:srgbClr val="C0504D"/>
      </a:accent2>
      <a:accent3>
        <a:srgbClr val="9DBB61"/>
      </a:accent3>
      <a:accent4>
        <a:srgbClr val="8066A0"/>
      </a:accent4>
      <a:accent5>
        <a:srgbClr val="4BACC6"/>
      </a:accent5>
      <a:accent6>
        <a:srgbClr val="F59D5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JhengHei"/>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majorFont>
      <a:minorFont>
        <a:latin typeface="Calibri"/>
        <a:ea typeface=""/>
        <a:cs typeface=""/>
        <a:font script="Grek" typeface=""/>
        <a:font script="Cyrl" typeface=""/>
        <a:font script="Jpan" typeface="ＭＳ Ｐゴシック"/>
        <a:font script="Hang" typeface="맑은 고딕"/>
        <a:font script="Hans" typeface="宋体"/>
        <a:font script="Hant" typeface="PMingLiu"/>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minorFont>
    </a:fontScheme>
    <a:fmtScheme name="Office">
      <a:fillStyleLst>
        <a:solidFill>
          <a:schemeClr val="phClr">
            <a:tint val="100000"/>
            <a:shade val="100000"/>
            <a:satMod val="100000"/>
          </a:schemeClr>
        </a:solidFill>
        <a:gradFill rotWithShape="1">
          <a:gsLst>
            <a:gs pos="0">
              <a:schemeClr val="phClr">
                <a:tint val="65000"/>
                <a:shade val="100000"/>
                <a:satMod val="133000"/>
              </a:schemeClr>
            </a:gs>
            <a:gs pos="15000">
              <a:schemeClr val="phClr">
                <a:tint val="50000"/>
                <a:shade val="100000"/>
                <a:satMod val="140000"/>
              </a:schemeClr>
            </a:gs>
            <a:gs pos="100000">
              <a:schemeClr val="phClr">
                <a:tint val="10000"/>
                <a:shade val="100000"/>
                <a:satMod val="135000"/>
              </a:schemeClr>
            </a:gs>
          </a:gsLst>
          <a:lin ang="16200000" scaled="1"/>
        </a:gradFill>
        <a:gradFill rotWithShape="1">
          <a:gsLst>
            <a:gs pos="0">
              <a:schemeClr val="phClr">
                <a:tint val="100000"/>
                <a:shade val="75000"/>
                <a:satMod val="160000"/>
              </a:schemeClr>
            </a:gs>
            <a:gs pos="62000">
              <a:schemeClr val="phClr">
                <a:tint val="100000"/>
                <a:shade val="100000"/>
                <a:satMod val="125000"/>
              </a:schemeClr>
            </a:gs>
            <a:gs pos="100000">
              <a:schemeClr val="phClr">
                <a:tint val="80000"/>
                <a:shade val="100000"/>
                <a:satMod val="140000"/>
              </a:schemeClr>
            </a:gs>
          </a:gsLst>
          <a:lin ang="16200000" scaled="1"/>
        </a:gradFill>
      </a:fillStyleLst>
      <a:lnStyleLst>
        <a:ln w="12700">
          <a:solidFill>
            <a:schemeClr val="phClr"/>
          </a:solidFill>
          <a:prstDash val="solid"/>
        </a:ln>
        <a:ln w="25400">
          <a:solidFill>
            <a:schemeClr val="phClr"/>
          </a:solidFill>
          <a:prstDash val="solid"/>
        </a:ln>
        <a:ln w="38100">
          <a:solidFill>
            <a:schemeClr val="phClr"/>
          </a:solidFill>
          <a:prstDash val="solid"/>
        </a:ln>
      </a:lnStyleLst>
      <a:effectStyleLst>
        <a:effectStyle>
          <a:effectLst>
            <a:outerShdw blurRad="50800" dist="25400" dir="5400000">
              <a:srgbClr val="000000">
                <a:alpha val="43137"/>
              </a:srgbClr>
            </a:outerShdw>
          </a:effectLst>
        </a:effectStyle>
        <a:effectStyle>
          <a:effectLst>
            <a:outerShdw blurRad="50800" dist="38100" dir="5400000">
              <a:srgbClr val="000000">
                <a:alpha val="61176"/>
              </a:srgbClr>
            </a:outerShdw>
          </a:effectLst>
          <a:scene3d>
            <a:camera prst="orthographicFront" fov="0">
              <a:rot lat="0" lon="0" rev="0"/>
            </a:camera>
            <a:lightRig rig="contrasting" dir="t">
              <a:rot lat="0" lon="0" rev="16500000"/>
            </a:lightRig>
          </a:scene3d>
          <a:sp3d contourW="12700" prstMaterial="powder">
            <a:bevelT h="50800"/>
            <a:contourClr>
              <a:schemeClr val="phClr">
                <a:tint val="100000"/>
                <a:shade val="100000"/>
                <a:satMod val="100000"/>
              </a:schemeClr>
            </a:contourClr>
          </a:sp3d>
        </a:effectStyle>
        <a:effectStyle>
          <a:effectLst>
            <a:reflection blurRad="12700" stA="25000" endPos="28000" dist="38100" dir="5400000" sy="-100000" rotWithShape="0"/>
          </a:effectLst>
          <a:scene3d>
            <a:camera prst="orthographicFront" fov="0">
              <a:rot lat="0" lon="0" rev="0"/>
            </a:camera>
            <a:lightRig rig="threePt" dir="t">
              <a:rot lat="0" lon="0" rev="0"/>
            </a:lightRig>
          </a:scene3d>
          <a:sp3d>
            <a:bevelT w="139700" h="38100"/>
            <a:contourClr>
              <a:schemeClr val="phClr">
                <a:tint val="100000"/>
                <a:shade val="100000"/>
                <a:satMod val="100000"/>
              </a:schemeClr>
            </a:contourClr>
          </a:sp3d>
        </a:effectStyle>
      </a:effectStyleLst>
      <a:bgFillStyleLst>
        <a:solidFill>
          <a:schemeClr val="phClr">
            <a:tint val="100000"/>
            <a:shade val="100000"/>
            <a:satMod val="100000"/>
          </a:schemeClr>
        </a:solidFill>
        <a:gradFill rotWithShape="1">
          <a:gsLst>
            <a:gs pos="0">
              <a:schemeClr val="phClr">
                <a:shade val="50000"/>
                <a:satMod val="145000"/>
              </a:schemeClr>
            </a:gs>
            <a:gs pos="40000">
              <a:schemeClr val="phClr">
                <a:shade val="70000"/>
                <a:satMod val="145000"/>
              </a:schemeClr>
            </a:gs>
            <a:gs pos="100000">
              <a:schemeClr val="phClr">
                <a:tint val="85000"/>
                <a:satMod val="15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FAF3E8"/>
      </a:lt2>
      <a:accent1>
        <a:srgbClr val="5C83B4"/>
      </a:accent1>
      <a:accent2>
        <a:srgbClr val="C0504D"/>
      </a:accent2>
      <a:accent3>
        <a:srgbClr val="9DBB61"/>
      </a:accent3>
      <a:accent4>
        <a:srgbClr val="8066A0"/>
      </a:accent4>
      <a:accent5>
        <a:srgbClr val="4BACC6"/>
      </a:accent5>
      <a:accent6>
        <a:srgbClr val="F59D5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JhengHei"/>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majorFont>
      <a:minorFont>
        <a:latin typeface="Calibri"/>
        <a:ea typeface=""/>
        <a:cs typeface=""/>
        <a:font script="Grek" typeface=""/>
        <a:font script="Cyrl" typeface=""/>
        <a:font script="Jpan" typeface="ＭＳ Ｐゴシック"/>
        <a:font script="Hang" typeface="맑은 고딕"/>
        <a:font script="Hans" typeface="宋体"/>
        <a:font script="Hant" typeface="PMingLiu"/>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minorFont>
    </a:fontScheme>
    <a:fmtScheme name="Office">
      <a:fillStyleLst>
        <a:solidFill>
          <a:schemeClr val="phClr">
            <a:tint val="100000"/>
            <a:shade val="100000"/>
            <a:satMod val="100000"/>
          </a:schemeClr>
        </a:solidFill>
        <a:gradFill rotWithShape="1">
          <a:gsLst>
            <a:gs pos="0">
              <a:schemeClr val="phClr">
                <a:tint val="65000"/>
                <a:shade val="100000"/>
                <a:satMod val="133000"/>
              </a:schemeClr>
            </a:gs>
            <a:gs pos="15000">
              <a:schemeClr val="phClr">
                <a:tint val="50000"/>
                <a:shade val="100000"/>
                <a:satMod val="140000"/>
              </a:schemeClr>
            </a:gs>
            <a:gs pos="100000">
              <a:schemeClr val="phClr">
                <a:tint val="10000"/>
                <a:shade val="100000"/>
                <a:satMod val="135000"/>
              </a:schemeClr>
            </a:gs>
          </a:gsLst>
          <a:lin ang="16200000" scaled="1"/>
        </a:gradFill>
        <a:gradFill rotWithShape="1">
          <a:gsLst>
            <a:gs pos="0">
              <a:schemeClr val="phClr">
                <a:tint val="100000"/>
                <a:shade val="75000"/>
                <a:satMod val="160000"/>
              </a:schemeClr>
            </a:gs>
            <a:gs pos="62000">
              <a:schemeClr val="phClr">
                <a:tint val="100000"/>
                <a:shade val="100000"/>
                <a:satMod val="125000"/>
              </a:schemeClr>
            </a:gs>
            <a:gs pos="100000">
              <a:schemeClr val="phClr">
                <a:tint val="80000"/>
                <a:shade val="100000"/>
                <a:satMod val="140000"/>
              </a:schemeClr>
            </a:gs>
          </a:gsLst>
          <a:lin ang="16200000" scaled="1"/>
        </a:gradFill>
      </a:fillStyleLst>
      <a:lnStyleLst>
        <a:ln w="12700">
          <a:solidFill>
            <a:schemeClr val="phClr"/>
          </a:solidFill>
          <a:prstDash val="solid"/>
        </a:ln>
        <a:ln w="25400">
          <a:solidFill>
            <a:schemeClr val="phClr"/>
          </a:solidFill>
          <a:prstDash val="solid"/>
        </a:ln>
        <a:ln w="38100">
          <a:solidFill>
            <a:schemeClr val="phClr"/>
          </a:solidFill>
          <a:prstDash val="solid"/>
        </a:ln>
      </a:lnStyleLst>
      <a:effectStyleLst>
        <a:effectStyle>
          <a:effectLst>
            <a:outerShdw blurRad="50800" dist="25400" dir="5400000">
              <a:srgbClr val="000000">
                <a:alpha val="43137"/>
              </a:srgbClr>
            </a:outerShdw>
          </a:effectLst>
        </a:effectStyle>
        <a:effectStyle>
          <a:effectLst>
            <a:outerShdw blurRad="50800" dist="38100" dir="5400000">
              <a:srgbClr val="000000">
                <a:alpha val="61176"/>
              </a:srgbClr>
            </a:outerShdw>
          </a:effectLst>
          <a:scene3d>
            <a:camera prst="orthographicFront" fov="0">
              <a:rot lat="0" lon="0" rev="0"/>
            </a:camera>
            <a:lightRig rig="contrasting" dir="t">
              <a:rot lat="0" lon="0" rev="16500000"/>
            </a:lightRig>
          </a:scene3d>
          <a:sp3d contourW="12700" prstMaterial="powder">
            <a:bevelT h="50800"/>
            <a:contourClr>
              <a:schemeClr val="phClr">
                <a:tint val="100000"/>
                <a:shade val="100000"/>
                <a:satMod val="100000"/>
              </a:schemeClr>
            </a:contourClr>
          </a:sp3d>
        </a:effectStyle>
        <a:effectStyle>
          <a:effectLst>
            <a:reflection blurRad="12700" stA="25000" endPos="28000" dist="38100" dir="5400000" sy="-100000" rotWithShape="0"/>
          </a:effectLst>
          <a:scene3d>
            <a:camera prst="orthographicFront" fov="0">
              <a:rot lat="0" lon="0" rev="0"/>
            </a:camera>
            <a:lightRig rig="threePt" dir="t">
              <a:rot lat="0" lon="0" rev="0"/>
            </a:lightRig>
          </a:scene3d>
          <a:sp3d>
            <a:bevelT w="139700" h="38100"/>
            <a:contourClr>
              <a:schemeClr val="phClr">
                <a:tint val="100000"/>
                <a:shade val="100000"/>
                <a:satMod val="100000"/>
              </a:schemeClr>
            </a:contourClr>
          </a:sp3d>
        </a:effectStyle>
      </a:effectStyleLst>
      <a:bgFillStyleLst>
        <a:solidFill>
          <a:schemeClr val="phClr">
            <a:tint val="100000"/>
            <a:shade val="100000"/>
            <a:satMod val="100000"/>
          </a:schemeClr>
        </a:solidFill>
        <a:gradFill rotWithShape="1">
          <a:gsLst>
            <a:gs pos="0">
              <a:schemeClr val="phClr">
                <a:shade val="50000"/>
                <a:satMod val="145000"/>
              </a:schemeClr>
            </a:gs>
            <a:gs pos="40000">
              <a:schemeClr val="phClr">
                <a:shade val="70000"/>
                <a:satMod val="145000"/>
              </a:schemeClr>
            </a:gs>
            <a:gs pos="100000">
              <a:schemeClr val="phClr">
                <a:tint val="85000"/>
                <a:satMod val="15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409B7AB-6D4F-45DE-BE54-BEF364C3A0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Marketing plan presentation</Template>
  <TotalTime>0</TotalTime>
  <Words>1734</Words>
  <Application>Microsoft Office PowerPoint</Application>
  <PresentationFormat>Widescreen</PresentationFormat>
  <Paragraphs>589</Paragraphs>
  <Slides>54</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 Unicode MS</vt:lpstr>
      <vt:lpstr>Arial</vt:lpstr>
      <vt:lpstr>Book Antiqua</vt:lpstr>
      <vt:lpstr>Calibri</vt:lpstr>
      <vt:lpstr>Tahoma</vt:lpstr>
      <vt:lpstr>Tw Cen MT</vt:lpstr>
      <vt:lpstr>Wingdings</vt:lpstr>
      <vt:lpstr>Wingdings 2</vt:lpstr>
      <vt:lpstr>Median</vt:lpstr>
      <vt:lpstr>PoE Product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Product Definition</vt:lpstr>
      <vt:lpstr>Competition</vt:lpstr>
      <vt:lpstr>Positioning</vt:lpstr>
      <vt:lpstr>Communication Strategies</vt:lpstr>
      <vt:lpstr>Packaging and Fulfillment</vt:lpstr>
      <vt:lpstr>Launch Strategies</vt:lpstr>
      <vt:lpstr>Public Relations</vt:lpstr>
      <vt:lpstr>Advertising</vt:lpstr>
      <vt:lpstr>Other Promotion</vt:lpstr>
      <vt:lpstr>Pricing</vt:lpstr>
      <vt:lpstr>Distribution</vt:lpstr>
      <vt:lpstr>Vertical Markets/Segments</vt:lpstr>
      <vt:lpstr>International</vt:lpstr>
      <vt:lpstr>Success Metrics</vt:lpstr>
      <vt:lpstr>Schedule</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2015-03-02T23:55:07Z</dcterms:created>
  <dcterms:modified xsi:type="dcterms:W3CDTF">2015-05-26T15:49:37Z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TC101079699990</vt:lpwstr>
  </property>
</Properties>
</file>